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comments/modernComment_13E_AA558947.xml" ContentType="application/vnd.ms-powerpoint.comments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82" r:id="rId2"/>
    <p:sldId id="347" r:id="rId3"/>
    <p:sldId id="348" r:id="rId4"/>
    <p:sldId id="349" r:id="rId5"/>
    <p:sldId id="350" r:id="rId6"/>
    <p:sldId id="344" r:id="rId7"/>
    <p:sldId id="384" r:id="rId8"/>
    <p:sldId id="351" r:id="rId9"/>
    <p:sldId id="343" r:id="rId10"/>
    <p:sldId id="385" r:id="rId11"/>
    <p:sldId id="341" r:id="rId12"/>
    <p:sldId id="375" r:id="rId13"/>
    <p:sldId id="304" r:id="rId14"/>
    <p:sldId id="359" r:id="rId15"/>
    <p:sldId id="366" r:id="rId16"/>
    <p:sldId id="338" r:id="rId17"/>
    <p:sldId id="357" r:id="rId18"/>
    <p:sldId id="361" r:id="rId19"/>
    <p:sldId id="362" r:id="rId20"/>
    <p:sldId id="309" r:id="rId21"/>
    <p:sldId id="358" r:id="rId22"/>
    <p:sldId id="388" r:id="rId23"/>
    <p:sldId id="364" r:id="rId24"/>
    <p:sldId id="365" r:id="rId25"/>
    <p:sldId id="318" r:id="rId26"/>
    <p:sldId id="320" r:id="rId27"/>
    <p:sldId id="321" r:id="rId28"/>
    <p:sldId id="381" r:id="rId29"/>
    <p:sldId id="322" r:id="rId30"/>
    <p:sldId id="323" r:id="rId31"/>
    <p:sldId id="367" r:id="rId32"/>
    <p:sldId id="373" r:id="rId33"/>
    <p:sldId id="368" r:id="rId34"/>
    <p:sldId id="324" r:id="rId35"/>
    <p:sldId id="345" r:id="rId36"/>
    <p:sldId id="327" r:id="rId37"/>
    <p:sldId id="342" r:id="rId38"/>
    <p:sldId id="329" r:id="rId39"/>
    <p:sldId id="330" r:id="rId40"/>
    <p:sldId id="369" r:id="rId41"/>
    <p:sldId id="333" r:id="rId42"/>
    <p:sldId id="332" r:id="rId43"/>
    <p:sldId id="336" r:id="rId44"/>
    <p:sldId id="335" r:id="rId45"/>
    <p:sldId id="334" r:id="rId46"/>
    <p:sldId id="376" r:id="rId47"/>
    <p:sldId id="337" r:id="rId48"/>
    <p:sldId id="387" r:id="rId49"/>
    <p:sldId id="386" r:id="rId50"/>
    <p:sldId id="360" r:id="rId51"/>
    <p:sldId id="380" r:id="rId52"/>
    <p:sldId id="379" r:id="rId53"/>
    <p:sldId id="370" r:id="rId54"/>
    <p:sldId id="340" r:id="rId55"/>
    <p:sldId id="281" r:id="rId56"/>
    <p:sldId id="389" r:id="rId57"/>
  </p:sldIdLst>
  <p:sldSz cx="9144000" cy="6858000" type="screen4x3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SimSun" charset="-122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SimSun" charset="-122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SimSun" charset="-122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SimSun" charset="-122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SimSun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SimSun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SimSun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SimSun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SimSun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AF49028-8E0C-7D7F-F004-BD33E70F4933}" name="Ordi" initials="O" userId="Ordi" providerId="None"/>
  <p188:author id="{D673515C-6D78-1A41-E54E-3AE5CD531005}" name="Thomas Beth" initials="TB" userId="6b1ae2c5dfab2a0f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.asara@outlook.fr" initials="f" lastIdx="13" clrIdx="0"/>
  <p:cmAuthor id="2" name="Ordi" initials="O" lastIdx="5" clrIdx="1">
    <p:extLst>
      <p:ext uri="{19B8F6BF-5375-455C-9EA6-DF929625EA0E}">
        <p15:presenceInfo xmlns:p15="http://schemas.microsoft.com/office/powerpoint/2012/main" userId="Ord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  <a:srgbClr val="FFFFFF"/>
    <a:srgbClr val="FF9966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10" autoAdjust="0"/>
    <p:restoredTop sz="94635"/>
  </p:normalViewPr>
  <p:slideViewPr>
    <p:cSldViewPr>
      <p:cViewPr varScale="1">
        <p:scale>
          <a:sx n="85" d="100"/>
          <a:sy n="85" d="100"/>
        </p:scale>
        <p:origin x="1086" y="12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46" d="100"/>
          <a:sy n="46" d="100"/>
        </p:scale>
        <p:origin x="2958" y="3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65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tilisateur\Desktop\ANVL_KIta\_Carto_R&#233;dac_KML_Donn&#233;es%20pluri\Donnees%20pluriannuelles\Donn&#233;es%20pluriannuelles%20ABC%20Vaudou&#233;%20d&#233;c20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rdi\Downloads\Donn&#233;es%20pluriannuelles%20ABC%20Vaudou&#233;%20d&#233;c202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outEnd"/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'[Données pluriannuelles ABC Vaudoué déc2024.xlsx]MeF'!$B$40:$B$41</c:f>
              <c:strCache>
                <c:ptCount val="2"/>
                <c:pt idx="0">
                  <c:v>Nombre d'espèces</c:v>
                </c:pt>
                <c:pt idx="1">
                  <c:v>avant ABC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BA5-4E7B-ABFA-71771565BC75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BA5-4E7B-ABFA-71771565BC7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BA5-4E7B-ABFA-71771565BC75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BA5-4E7B-ABFA-71771565BC75}"/>
              </c:ext>
            </c:extLst>
          </c:dPt>
          <c:dPt>
            <c:idx val="4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BA5-4E7B-ABFA-71771565BC75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BA5-4E7B-ABFA-71771565BC75}"/>
              </c:ext>
            </c:extLst>
          </c:dPt>
          <c:dPt>
            <c:idx val="6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BA5-4E7B-ABFA-71771565BC75}"/>
              </c:ext>
            </c:extLst>
          </c:dPt>
          <c:dPt>
            <c:idx val="7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ABA5-4E7B-ABFA-71771565BC75}"/>
              </c:ext>
            </c:extLst>
          </c:dPt>
          <c:dLbls>
            <c:dLbl>
              <c:idx val="0"/>
              <c:layout>
                <c:manualLayout>
                  <c:x val="-0.16704490328366728"/>
                  <c:y val="7.2229107112539584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BA5-4E7B-ABFA-71771565BC75}"/>
                </c:ext>
              </c:extLst>
            </c:dLbl>
            <c:dLbl>
              <c:idx val="1"/>
              <c:layout>
                <c:manualLayout>
                  <c:x val="-3.3651984264487067E-2"/>
                  <c:y val="-1.992765164079891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BA5-4E7B-ABFA-71771565BC75}"/>
                </c:ext>
              </c:extLst>
            </c:dLbl>
            <c:dLbl>
              <c:idx val="2"/>
              <c:layout>
                <c:manualLayout>
                  <c:x val="0.14237377958052222"/>
                  <c:y val="-1.195659098447934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BA5-4E7B-ABFA-71771565BC75}"/>
                </c:ext>
              </c:extLst>
            </c:dLbl>
            <c:dLbl>
              <c:idx val="3"/>
              <c:layout>
                <c:manualLayout>
                  <c:x val="0.13978516540633079"/>
                  <c:y val="5.181189426607714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BA5-4E7B-ABFA-71771565BC75}"/>
                </c:ext>
              </c:extLst>
            </c:dLbl>
            <c:dLbl>
              <c:idx val="4"/>
              <c:layout>
                <c:manualLayout>
                  <c:x val="0.19735166425470332"/>
                  <c:y val="6.796239291240903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BA5-4E7B-ABFA-71771565BC75}"/>
                </c:ext>
              </c:extLst>
            </c:dLbl>
            <c:dLbl>
              <c:idx val="5"/>
              <c:layout>
                <c:manualLayout>
                  <c:x val="3.566295020484693E-2"/>
                  <c:y val="1.702135271409908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BA5-4E7B-ABFA-71771565BC75}"/>
                </c:ext>
              </c:extLst>
            </c:dLbl>
            <c:dLbl>
              <c:idx val="6"/>
              <c:layout>
                <c:manualLayout>
                  <c:x val="-2.7396506390004282E-3"/>
                  <c:y val="-1.255504817627474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BA5-4E7B-ABFA-71771565BC75}"/>
                </c:ext>
              </c:extLst>
            </c:dLbl>
            <c:dLbl>
              <c:idx val="7"/>
              <c:layout>
                <c:manualLayout>
                  <c:x val="-8.8888888888888906E-2"/>
                  <c:y val="4.5251093686865876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BA5-4E7B-ABFA-71771565BC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'[Données pluriannuelles ABC Vaudoué déc2024.xlsx]MeF'!$A$43:$A$49</c:f>
              <c:strCache>
                <c:ptCount val="7"/>
                <c:pt idx="0">
                  <c:v>Amphibiens</c:v>
                </c:pt>
                <c:pt idx="1">
                  <c:v>Reptiles</c:v>
                </c:pt>
                <c:pt idx="2">
                  <c:v>Champignons</c:v>
                </c:pt>
                <c:pt idx="3">
                  <c:v>Mammifères</c:v>
                </c:pt>
                <c:pt idx="4">
                  <c:v>Oiseaux</c:v>
                </c:pt>
                <c:pt idx="5">
                  <c:v>Tous les insectes</c:v>
                </c:pt>
                <c:pt idx="6">
                  <c:v>Toutes les plantes</c:v>
                </c:pt>
              </c:strCache>
            </c:strRef>
          </c:cat>
          <c:val>
            <c:numRef>
              <c:f>'[Données pluriannuelles ABC Vaudoué déc2024.xlsx]MeF'!$B$43:$B$49</c:f>
              <c:numCache>
                <c:formatCode>General</c:formatCode>
                <c:ptCount val="7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7</c:v>
                </c:pt>
                <c:pt idx="4">
                  <c:v>63</c:v>
                </c:pt>
                <c:pt idx="5">
                  <c:v>66</c:v>
                </c:pt>
                <c:pt idx="6">
                  <c:v>379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ABA5-4E7B-ABFA-71771565BC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3E_AA55894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CCBC8F6-FFDB-DEC0-1AAA-8ED2588DF862}" authorId="{AAF49028-8E0C-7D7F-F004-BD33E70F4933}" created="2025-01-15T13:24:34.468">
    <pc:sldMkLst xmlns:pc="http://schemas.microsoft.com/office/powerpoint/2013/main/command">
      <pc:docMk/>
      <pc:sldMk cId="2857732423" sldId="318"/>
    </pc:sldMkLst>
    <p188:pos x="8445500" y="2492375"/>
    <p188:txBody>
      <a:bodyPr/>
      <a:lstStyle/>
      <a:p>
        <a:r>
          <a:rPr lang="fr-FR"/>
          <a:t>Image à remplacer par celle d'une pipistrelle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281488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C5C005CE-5EF6-474E-91BF-909C839BB265}" type="datetimeFigureOut">
              <a:rPr lang="fr-FR"/>
              <a:pPr>
                <a:defRPr/>
              </a:pPr>
              <a:t>18/02/2025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9FCA2413-1857-4EE8-A82E-02E91E70567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39447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  <p:sp>
        <p:nvSpPr>
          <p:cNvPr id="31747" name="AutoShape 2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  <p:sp>
        <p:nvSpPr>
          <p:cNvPr id="31748" name="AutoShape 3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  <p:sp>
        <p:nvSpPr>
          <p:cNvPr id="31749" name="AutoShape 4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  <p:sp>
        <p:nvSpPr>
          <p:cNvPr id="31750" name="Rectangle 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37175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8" name="Rectangle 6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altLang="fr-FR" noProof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3425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3425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3425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3425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pPr>
              <a:defRPr/>
            </a:pPr>
            <a:fld id="{374C66CE-2704-4204-A8D3-41B41EF9E45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126282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34000" cy="40005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74C66CE-2704-4204-A8D3-41B41EF9E456}" type="slidenum">
              <a:rPr lang="fr-FR" altLang="fr-FR" smtClean="0"/>
              <a:pPr>
                <a:defRPr/>
              </a:pPr>
              <a:t>18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80750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9pPr>
          </a:lstStyle>
          <a:p>
            <a:pPr eaLnBrk="1"/>
            <a:fld id="{46B391E6-6BA8-4F38-8CB6-8EA0DA9D5516}" type="slidenum">
              <a:rPr lang="fr-FR" altLang="fr-FR">
                <a:solidFill>
                  <a:srgbClr val="000000"/>
                </a:solidFill>
                <a:latin typeface="Times New Roman" pitchFamily="16" charset="0"/>
              </a:rPr>
              <a:pPr eaLnBrk="1"/>
              <a:t>55</a:t>
            </a:fld>
            <a:endParaRPr lang="fr-FR" altLang="fr-FR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563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970847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61711A-2DB0-6687-7B4F-251050938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">
            <a:extLst>
              <a:ext uri="{FF2B5EF4-FFF2-40B4-BE49-F238E27FC236}">
                <a16:creationId xmlns:a16="http://schemas.microsoft.com/office/drawing/2014/main" id="{77A4FCCB-EF37-71FC-8832-FFE170B1E65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9pPr>
          </a:lstStyle>
          <a:p>
            <a:pPr eaLnBrk="1"/>
            <a:fld id="{8A3C5224-A32F-4F8E-AC1A-817C95601C6E}" type="slidenum">
              <a:rPr lang="fr-FR" altLang="fr-FR">
                <a:solidFill>
                  <a:srgbClr val="000000"/>
                </a:solidFill>
                <a:latin typeface="Times New Roman" pitchFamily="16" charset="0"/>
              </a:rPr>
              <a:pPr eaLnBrk="1"/>
              <a:t>56</a:t>
            </a:fld>
            <a:endParaRPr lang="fr-FR" altLang="fr-FR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55299" name="Rectangle 1">
            <a:extLst>
              <a:ext uri="{FF2B5EF4-FFF2-40B4-BE49-F238E27FC236}">
                <a16:creationId xmlns:a16="http://schemas.microsoft.com/office/drawing/2014/main" id="{414022B0-786D-1942-C210-C46344462D91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300" name="Text Box 2">
            <a:extLst>
              <a:ext uri="{FF2B5EF4-FFF2-40B4-BE49-F238E27FC236}">
                <a16:creationId xmlns:a16="http://schemas.microsoft.com/office/drawing/2014/main" id="{04BC1E58-BDE4-F351-B9AB-F21E041B6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03419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9pPr>
          </a:lstStyle>
          <a:p>
            <a:pPr eaLnBrk="1"/>
            <a:fld id="{8A3C5224-A32F-4F8E-AC1A-817C95601C6E}" type="slidenum">
              <a:rPr lang="fr-FR" altLang="fr-FR">
                <a:solidFill>
                  <a:srgbClr val="000000"/>
                </a:solidFill>
                <a:latin typeface="Times New Roman" pitchFamily="16" charset="0"/>
              </a:rPr>
              <a:pPr eaLnBrk="1"/>
              <a:t>47</a:t>
            </a:fld>
            <a:endParaRPr lang="fr-FR" altLang="fr-FR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552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300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64281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61711A-2DB0-6687-7B4F-251050938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">
            <a:extLst>
              <a:ext uri="{FF2B5EF4-FFF2-40B4-BE49-F238E27FC236}">
                <a16:creationId xmlns:a16="http://schemas.microsoft.com/office/drawing/2014/main" id="{77A4FCCB-EF37-71FC-8832-FFE170B1E65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9pPr>
          </a:lstStyle>
          <a:p>
            <a:pPr eaLnBrk="1"/>
            <a:fld id="{8A3C5224-A32F-4F8E-AC1A-817C95601C6E}" type="slidenum">
              <a:rPr lang="fr-FR" altLang="fr-FR">
                <a:solidFill>
                  <a:srgbClr val="000000"/>
                </a:solidFill>
                <a:latin typeface="Times New Roman" pitchFamily="16" charset="0"/>
              </a:rPr>
              <a:pPr eaLnBrk="1"/>
              <a:t>48</a:t>
            </a:fld>
            <a:endParaRPr lang="fr-FR" altLang="fr-FR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55299" name="Rectangle 1">
            <a:extLst>
              <a:ext uri="{FF2B5EF4-FFF2-40B4-BE49-F238E27FC236}">
                <a16:creationId xmlns:a16="http://schemas.microsoft.com/office/drawing/2014/main" id="{414022B0-786D-1942-C210-C46344462D91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300" name="Text Box 2">
            <a:extLst>
              <a:ext uri="{FF2B5EF4-FFF2-40B4-BE49-F238E27FC236}">
                <a16:creationId xmlns:a16="http://schemas.microsoft.com/office/drawing/2014/main" id="{04BC1E58-BDE4-F351-B9AB-F21E041B6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77635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C9D2D6-3CB6-6989-CF17-B9C621043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">
            <a:extLst>
              <a:ext uri="{FF2B5EF4-FFF2-40B4-BE49-F238E27FC236}">
                <a16:creationId xmlns:a16="http://schemas.microsoft.com/office/drawing/2014/main" id="{C6AD261F-77C8-993B-3CB1-2F38502A99E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9pPr>
          </a:lstStyle>
          <a:p>
            <a:pPr eaLnBrk="1"/>
            <a:fld id="{8A3C5224-A32F-4F8E-AC1A-817C95601C6E}" type="slidenum">
              <a:rPr lang="fr-FR" altLang="fr-FR">
                <a:solidFill>
                  <a:srgbClr val="000000"/>
                </a:solidFill>
                <a:latin typeface="Times New Roman" pitchFamily="16" charset="0"/>
              </a:rPr>
              <a:pPr eaLnBrk="1"/>
              <a:t>49</a:t>
            </a:fld>
            <a:endParaRPr lang="fr-FR" altLang="fr-FR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55299" name="Rectangle 1">
            <a:extLst>
              <a:ext uri="{FF2B5EF4-FFF2-40B4-BE49-F238E27FC236}">
                <a16:creationId xmlns:a16="http://schemas.microsoft.com/office/drawing/2014/main" id="{6761B262-940F-9B3D-24B8-9DA73E885E26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300" name="Text Box 2">
            <a:extLst>
              <a:ext uri="{FF2B5EF4-FFF2-40B4-BE49-F238E27FC236}">
                <a16:creationId xmlns:a16="http://schemas.microsoft.com/office/drawing/2014/main" id="{559271DC-67C1-F3B8-F32B-96F4FB191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89251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9pPr>
          </a:lstStyle>
          <a:p>
            <a:pPr eaLnBrk="1"/>
            <a:fld id="{8A3C5224-A32F-4F8E-AC1A-817C95601C6E}" type="slidenum">
              <a:rPr lang="fr-FR" altLang="fr-FR">
                <a:solidFill>
                  <a:srgbClr val="000000"/>
                </a:solidFill>
                <a:latin typeface="Times New Roman" pitchFamily="16" charset="0"/>
              </a:rPr>
              <a:pPr eaLnBrk="1"/>
              <a:t>50</a:t>
            </a:fld>
            <a:endParaRPr lang="fr-FR" altLang="fr-FR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552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300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75747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D64F2E-6F42-CD2B-1D46-D4ECBB1C8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">
            <a:extLst>
              <a:ext uri="{FF2B5EF4-FFF2-40B4-BE49-F238E27FC236}">
                <a16:creationId xmlns:a16="http://schemas.microsoft.com/office/drawing/2014/main" id="{AAD24134-FB96-2551-1890-5D5F719E586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9pPr>
          </a:lstStyle>
          <a:p>
            <a:pPr eaLnBrk="1"/>
            <a:fld id="{8A3C5224-A32F-4F8E-AC1A-817C95601C6E}" type="slidenum">
              <a:rPr lang="fr-FR" altLang="fr-FR">
                <a:solidFill>
                  <a:srgbClr val="000000"/>
                </a:solidFill>
                <a:latin typeface="Times New Roman" pitchFamily="16" charset="0"/>
              </a:rPr>
              <a:pPr eaLnBrk="1"/>
              <a:t>51</a:t>
            </a:fld>
            <a:endParaRPr lang="fr-FR" altLang="fr-FR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55299" name="Rectangle 1">
            <a:extLst>
              <a:ext uri="{FF2B5EF4-FFF2-40B4-BE49-F238E27FC236}">
                <a16:creationId xmlns:a16="http://schemas.microsoft.com/office/drawing/2014/main" id="{ED57E507-18C3-0F46-92E4-95BCCE906E2B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300" name="Text Box 2">
            <a:extLst>
              <a:ext uri="{FF2B5EF4-FFF2-40B4-BE49-F238E27FC236}">
                <a16:creationId xmlns:a16="http://schemas.microsoft.com/office/drawing/2014/main" id="{78764191-F570-2747-39D0-46C7DE0E8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  <p:sp>
        <p:nvSpPr>
          <p:cNvPr id="2" name="Espace réservé des notes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0629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73AAA6-3B67-EF20-2015-6E4928891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">
            <a:extLst>
              <a:ext uri="{FF2B5EF4-FFF2-40B4-BE49-F238E27FC236}">
                <a16:creationId xmlns:a16="http://schemas.microsoft.com/office/drawing/2014/main" id="{9117FB3C-6919-836A-A1F4-4AD53476844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9pPr>
          </a:lstStyle>
          <a:p>
            <a:pPr eaLnBrk="1"/>
            <a:fld id="{8A3C5224-A32F-4F8E-AC1A-817C95601C6E}" type="slidenum">
              <a:rPr lang="fr-FR" altLang="fr-FR">
                <a:solidFill>
                  <a:srgbClr val="000000"/>
                </a:solidFill>
                <a:latin typeface="Times New Roman" pitchFamily="16" charset="0"/>
              </a:rPr>
              <a:pPr eaLnBrk="1"/>
              <a:t>52</a:t>
            </a:fld>
            <a:endParaRPr lang="fr-FR" altLang="fr-FR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55299" name="Rectangle 1">
            <a:extLst>
              <a:ext uri="{FF2B5EF4-FFF2-40B4-BE49-F238E27FC236}">
                <a16:creationId xmlns:a16="http://schemas.microsoft.com/office/drawing/2014/main" id="{649ED1D8-814B-CBD4-9EA8-D1998635E2DA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300" name="Text Box 2">
            <a:extLst>
              <a:ext uri="{FF2B5EF4-FFF2-40B4-BE49-F238E27FC236}">
                <a16:creationId xmlns:a16="http://schemas.microsoft.com/office/drawing/2014/main" id="{654E0C71-C3A4-310D-90A0-1240350C8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87599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9pPr>
          </a:lstStyle>
          <a:p>
            <a:pPr eaLnBrk="1"/>
            <a:fld id="{8A3C5224-A32F-4F8E-AC1A-817C95601C6E}" type="slidenum">
              <a:rPr lang="fr-FR" altLang="fr-FR">
                <a:solidFill>
                  <a:srgbClr val="000000"/>
                </a:solidFill>
                <a:latin typeface="Times New Roman" pitchFamily="16" charset="0"/>
              </a:rPr>
              <a:pPr eaLnBrk="1"/>
              <a:t>53</a:t>
            </a:fld>
            <a:endParaRPr lang="fr-FR" altLang="fr-FR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552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300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32814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9pPr>
          </a:lstStyle>
          <a:p>
            <a:pPr eaLnBrk="1"/>
            <a:fld id="{8A3C5224-A32F-4F8E-AC1A-817C95601C6E}" type="slidenum">
              <a:rPr lang="fr-FR" altLang="fr-FR">
                <a:solidFill>
                  <a:srgbClr val="000000"/>
                </a:solidFill>
                <a:latin typeface="Times New Roman" pitchFamily="16" charset="0"/>
              </a:rPr>
              <a:pPr eaLnBrk="1"/>
              <a:t>54</a:t>
            </a:fld>
            <a:endParaRPr lang="fr-FR" altLang="fr-FR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552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300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45091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47664" y="1268760"/>
            <a:ext cx="5904656" cy="2880320"/>
          </a:xfrm>
          <a:solidFill>
            <a:srgbClr val="92D050"/>
          </a:solidFill>
        </p:spPr>
        <p:txBody>
          <a:bodyPr/>
          <a:lstStyle>
            <a:lvl1pPr algn="ctr">
              <a:defRPr sz="4400">
                <a:solidFill>
                  <a:srgbClr val="002060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23528" y="4941168"/>
            <a:ext cx="8280920" cy="1008112"/>
          </a:xfrm>
        </p:spPr>
        <p:txBody>
          <a:bodyPr/>
          <a:lstStyle>
            <a:lvl1pPr marL="0" indent="0" algn="just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>
          <a:xfrm>
            <a:off x="107950" y="6456363"/>
            <a:ext cx="2125663" cy="357187"/>
          </a:xfrm>
          <a:prstGeom prst="rect">
            <a:avLst/>
          </a:prstGeo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r>
              <a:rPr lang="fr-FR" altLang="fr-FR"/>
              <a:t>19/08/2014</a:t>
            </a:r>
            <a:endParaRPr lang="fr-FR" alt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>
          <a:xfrm>
            <a:off x="6875463" y="6381750"/>
            <a:ext cx="2127250" cy="357188"/>
          </a:xfrm>
          <a:prstGeom prst="rect">
            <a:avLst/>
          </a:prstGeom>
        </p:spPr>
        <p:txBody>
          <a:bodyPr/>
          <a:lstStyle>
            <a:lvl1pPr algn="r">
              <a:defRPr b="1" smtClean="0"/>
            </a:lvl1pPr>
          </a:lstStyle>
          <a:p>
            <a:pPr>
              <a:defRPr/>
            </a:pPr>
            <a:fld id="{DFC5A786-9F2E-4E6F-91A3-C7D9C2D9122C}" type="slidenum">
              <a:rPr lang="fr-FR" altLang="fr-FR"/>
              <a:pPr>
                <a:defRPr/>
              </a:pPr>
              <a:t>‹N°›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544734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2"/>
          </p:nvPr>
        </p:nvSpPr>
        <p:spPr>
          <a:xfrm>
            <a:off x="2771775" y="6308725"/>
            <a:ext cx="4896569" cy="288925"/>
          </a:xfrm>
        </p:spPr>
        <p:txBody>
          <a:bodyPr/>
          <a:lstStyle>
            <a:lvl1pPr>
              <a:defRPr sz="3200"/>
            </a:lvl1pPr>
          </a:lstStyle>
          <a:p>
            <a:r>
              <a:rPr lang="fr-FR" altLang="fr-FR" dirty="0"/>
              <a:t>Initiation à la détermination des orthoptères d’Île-de-France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3"/>
          </p:nvPr>
        </p:nvSpPr>
        <p:spPr>
          <a:xfrm>
            <a:off x="457200" y="6356350"/>
            <a:ext cx="2125663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19/08/2014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4"/>
          </p:nvPr>
        </p:nvSpPr>
        <p:spPr>
          <a:xfrm>
            <a:off x="7092279" y="6356350"/>
            <a:ext cx="720081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38E0D-0F4A-4B9B-8CE6-99BD9025795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56821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2"/>
          </p:nvPr>
        </p:nvSpPr>
        <p:spPr>
          <a:xfrm>
            <a:off x="2771775" y="6308725"/>
            <a:ext cx="4896569" cy="288925"/>
          </a:xfrm>
        </p:spPr>
        <p:txBody>
          <a:bodyPr/>
          <a:lstStyle>
            <a:lvl1pPr>
              <a:defRPr sz="3200"/>
            </a:lvl1pPr>
          </a:lstStyle>
          <a:p>
            <a:r>
              <a:rPr lang="fr-FR" altLang="fr-FR" dirty="0"/>
              <a:t>Initiation à la détermination des orthoptères d’Île-de-France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3"/>
          </p:nvPr>
        </p:nvSpPr>
        <p:spPr>
          <a:xfrm>
            <a:off x="457200" y="6356350"/>
            <a:ext cx="2125663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19/08/2014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4"/>
          </p:nvPr>
        </p:nvSpPr>
        <p:spPr>
          <a:xfrm>
            <a:off x="7092279" y="6356350"/>
            <a:ext cx="720081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F43D3-55C0-4040-96CB-3B90E9ED7AA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72269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2"/>
          </p:nvPr>
        </p:nvSpPr>
        <p:spPr>
          <a:xfrm>
            <a:off x="2771775" y="6308725"/>
            <a:ext cx="4896569" cy="288925"/>
          </a:xfrm>
        </p:spPr>
        <p:txBody>
          <a:bodyPr/>
          <a:lstStyle>
            <a:lvl1pPr>
              <a:defRPr sz="3200"/>
            </a:lvl1pPr>
          </a:lstStyle>
          <a:p>
            <a:r>
              <a:rPr lang="fr-FR" altLang="fr-FR" dirty="0"/>
              <a:t>Initiation à la détermination des orthoptères d’Île-de-France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3"/>
          </p:nvPr>
        </p:nvSpPr>
        <p:spPr>
          <a:xfrm>
            <a:off x="457200" y="6356350"/>
            <a:ext cx="2125663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19/08/2014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4"/>
          </p:nvPr>
        </p:nvSpPr>
        <p:spPr>
          <a:xfrm>
            <a:off x="7092279" y="6356350"/>
            <a:ext cx="720081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5B0F1-9D2F-4304-A69D-2F5A9961828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62824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2"/>
          </p:nvPr>
        </p:nvSpPr>
        <p:spPr>
          <a:xfrm>
            <a:off x="2771775" y="6308725"/>
            <a:ext cx="4896569" cy="288925"/>
          </a:xfrm>
        </p:spPr>
        <p:txBody>
          <a:bodyPr/>
          <a:lstStyle>
            <a:lvl1pPr>
              <a:defRPr sz="3200"/>
            </a:lvl1pPr>
          </a:lstStyle>
          <a:p>
            <a:r>
              <a:rPr lang="fr-FR" altLang="fr-FR" dirty="0"/>
              <a:t>Initiation à la détermination des orthoptères d’Île-de-France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3"/>
          </p:nvPr>
        </p:nvSpPr>
        <p:spPr>
          <a:xfrm>
            <a:off x="457200" y="6356350"/>
            <a:ext cx="2125663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19/08/2014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4"/>
          </p:nvPr>
        </p:nvSpPr>
        <p:spPr>
          <a:xfrm>
            <a:off x="7092279" y="6356350"/>
            <a:ext cx="720081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C16EF-6CCE-4F0A-8C36-0FC00801049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315382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2"/>
          </p:nvPr>
        </p:nvSpPr>
        <p:spPr>
          <a:xfrm>
            <a:off x="2771775" y="6308725"/>
            <a:ext cx="4896569" cy="288925"/>
          </a:xfrm>
        </p:spPr>
        <p:txBody>
          <a:bodyPr/>
          <a:lstStyle>
            <a:lvl1pPr>
              <a:defRPr sz="3200"/>
            </a:lvl1pPr>
          </a:lstStyle>
          <a:p>
            <a:r>
              <a:rPr lang="fr-FR" altLang="fr-FR" dirty="0"/>
              <a:t>Initiation à la détermination des orthoptères d’Île-de-France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3"/>
          </p:nvPr>
        </p:nvSpPr>
        <p:spPr>
          <a:xfrm>
            <a:off x="457200" y="6356350"/>
            <a:ext cx="2125663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19/08/2014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4"/>
          </p:nvPr>
        </p:nvSpPr>
        <p:spPr>
          <a:xfrm>
            <a:off x="7092279" y="6356350"/>
            <a:ext cx="720081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FB1646-D962-4DDA-A662-68FA3CBA38A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4448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2"/>
          </p:nvPr>
        </p:nvSpPr>
        <p:spPr>
          <a:xfrm>
            <a:off x="2771775" y="6308725"/>
            <a:ext cx="4896569" cy="288925"/>
          </a:xfrm>
        </p:spPr>
        <p:txBody>
          <a:bodyPr/>
          <a:lstStyle>
            <a:lvl1pPr>
              <a:defRPr sz="3200"/>
            </a:lvl1pPr>
          </a:lstStyle>
          <a:p>
            <a:r>
              <a:rPr lang="fr-FR" altLang="fr-FR" dirty="0"/>
              <a:t>Initiation à la détermination des orthoptères d’Île-de-France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3"/>
          </p:nvPr>
        </p:nvSpPr>
        <p:spPr>
          <a:xfrm>
            <a:off x="457200" y="6356350"/>
            <a:ext cx="2125663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19/08/2014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4"/>
          </p:nvPr>
        </p:nvSpPr>
        <p:spPr>
          <a:xfrm>
            <a:off x="7092279" y="6356350"/>
            <a:ext cx="720081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74BD4-1E9C-4075-9251-C6C1E822BE9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62113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2"/>
          </p:nvPr>
        </p:nvSpPr>
        <p:spPr>
          <a:xfrm>
            <a:off x="2771775" y="6308725"/>
            <a:ext cx="4896569" cy="288925"/>
          </a:xfrm>
        </p:spPr>
        <p:txBody>
          <a:bodyPr/>
          <a:lstStyle>
            <a:lvl1pPr>
              <a:defRPr sz="3200"/>
            </a:lvl1pPr>
          </a:lstStyle>
          <a:p>
            <a:r>
              <a:rPr lang="fr-FR" altLang="fr-FR" dirty="0"/>
              <a:t>Initiation à la détermination des orthoptères d’Île-de-France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3"/>
          </p:nvPr>
        </p:nvSpPr>
        <p:spPr>
          <a:xfrm>
            <a:off x="457200" y="6356350"/>
            <a:ext cx="2125663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19/08/2014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4"/>
          </p:nvPr>
        </p:nvSpPr>
        <p:spPr>
          <a:xfrm>
            <a:off x="7092279" y="6356350"/>
            <a:ext cx="720081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C49CF-7999-4C6D-B784-E56AB2B850C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48675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2"/>
          </p:nvPr>
        </p:nvSpPr>
        <p:spPr>
          <a:xfrm>
            <a:off x="2771775" y="6308725"/>
            <a:ext cx="4896569" cy="288925"/>
          </a:xfrm>
        </p:spPr>
        <p:txBody>
          <a:bodyPr/>
          <a:lstStyle>
            <a:lvl1pPr>
              <a:defRPr sz="3200"/>
            </a:lvl1pPr>
          </a:lstStyle>
          <a:p>
            <a:r>
              <a:rPr lang="fr-FR" altLang="fr-FR" dirty="0"/>
              <a:t>Initiation à la détermination des orthoptères d’Île-de-France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3"/>
          </p:nvPr>
        </p:nvSpPr>
        <p:spPr>
          <a:xfrm>
            <a:off x="457200" y="6356350"/>
            <a:ext cx="2125663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19/08/2014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4"/>
          </p:nvPr>
        </p:nvSpPr>
        <p:spPr>
          <a:xfrm>
            <a:off x="7092279" y="6356350"/>
            <a:ext cx="720081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B63737-5FA4-4C62-AF3A-F7C8261E6E1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868200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2"/>
          </p:nvPr>
        </p:nvSpPr>
        <p:spPr>
          <a:xfrm>
            <a:off x="2771775" y="6308725"/>
            <a:ext cx="4896569" cy="288925"/>
          </a:xfrm>
        </p:spPr>
        <p:txBody>
          <a:bodyPr/>
          <a:lstStyle>
            <a:lvl1pPr>
              <a:defRPr sz="3200"/>
            </a:lvl1pPr>
          </a:lstStyle>
          <a:p>
            <a:r>
              <a:rPr lang="fr-FR" altLang="fr-FR" dirty="0"/>
              <a:t>Initiation à la détermination des orthoptères d’Île-de-France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3"/>
          </p:nvPr>
        </p:nvSpPr>
        <p:spPr>
          <a:xfrm>
            <a:off x="457200" y="6356350"/>
            <a:ext cx="2125663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19/08/2014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4"/>
          </p:nvPr>
        </p:nvSpPr>
        <p:spPr>
          <a:xfrm>
            <a:off x="7092279" y="6356350"/>
            <a:ext cx="720081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51C6A-8D70-4450-AFA9-A904D5BE89E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960485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2"/>
          </p:nvPr>
        </p:nvSpPr>
        <p:spPr>
          <a:xfrm>
            <a:off x="2771775" y="6308725"/>
            <a:ext cx="4896569" cy="288925"/>
          </a:xfrm>
        </p:spPr>
        <p:txBody>
          <a:bodyPr/>
          <a:lstStyle>
            <a:lvl1pPr>
              <a:defRPr sz="3200"/>
            </a:lvl1pPr>
          </a:lstStyle>
          <a:p>
            <a:r>
              <a:rPr lang="fr-FR" altLang="fr-FR" dirty="0"/>
              <a:t>Initiation à la détermination des orthoptères d’Île-de-France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3"/>
          </p:nvPr>
        </p:nvSpPr>
        <p:spPr>
          <a:xfrm>
            <a:off x="457200" y="6356350"/>
            <a:ext cx="2125663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19/08/2014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4"/>
          </p:nvPr>
        </p:nvSpPr>
        <p:spPr>
          <a:xfrm>
            <a:off x="7092279" y="6356350"/>
            <a:ext cx="720081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0DC7B-6158-4C18-B7AA-D4E410E54A3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57568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 Un peu de systémat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" y="0"/>
            <a:ext cx="3851919" cy="620688"/>
          </a:xfrm>
        </p:spPr>
        <p:txBody>
          <a:bodyPr/>
          <a:lstStyle>
            <a:lvl1pPr algn="ctr">
              <a:defRPr sz="2800"/>
            </a:lvl1pPr>
          </a:lstStyle>
          <a:p>
            <a:r>
              <a:rPr lang="fr-FR" dirty="0"/>
              <a:t>Un peu de systématique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836712"/>
            <a:ext cx="8712968" cy="5184576"/>
          </a:xfrm>
        </p:spPr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xfrm>
            <a:off x="457200" y="6356350"/>
            <a:ext cx="2125663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dirty="0"/>
              <a:t>19/08/2014</a:t>
            </a:r>
          </a:p>
        </p:txBody>
      </p:sp>
      <p:sp>
        <p:nvSpPr>
          <p:cNvPr id="5" name="Espace réservé du numéro de diapositive 4"/>
          <p:cNvSpPr>
            <a:spLocks noGrp="1" noChangeArrowheads="1"/>
          </p:cNvSpPr>
          <p:nvPr>
            <p:ph type="sldNum" idx="11"/>
          </p:nvPr>
        </p:nvSpPr>
        <p:spPr>
          <a:xfrm>
            <a:off x="7092279" y="6356350"/>
            <a:ext cx="720081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74CAB8-B37F-422C-A1BB-7FA1ACE628FA}" type="slidenum">
              <a:rPr lang="fr-FR" altLang="fr-FR"/>
              <a:pPr>
                <a:defRPr/>
              </a:pPr>
              <a:t>‹N°›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3811419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2"/>
          </p:nvPr>
        </p:nvSpPr>
        <p:spPr>
          <a:xfrm>
            <a:off x="2771775" y="6308725"/>
            <a:ext cx="4896569" cy="288925"/>
          </a:xfrm>
        </p:spPr>
        <p:txBody>
          <a:bodyPr/>
          <a:lstStyle>
            <a:lvl1pPr>
              <a:defRPr sz="3200"/>
            </a:lvl1pPr>
          </a:lstStyle>
          <a:p>
            <a:r>
              <a:rPr lang="fr-FR" altLang="fr-FR" dirty="0"/>
              <a:t>Initiation à la détermination des orthoptères d’Île-de-France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3"/>
          </p:nvPr>
        </p:nvSpPr>
        <p:spPr>
          <a:xfrm>
            <a:off x="457200" y="6356350"/>
            <a:ext cx="2125663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19/08/2014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4"/>
          </p:nvPr>
        </p:nvSpPr>
        <p:spPr>
          <a:xfrm>
            <a:off x="7092279" y="6356350"/>
            <a:ext cx="720081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1B3E3-555E-4F15-AE6F-6C60EA0B763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19100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2"/>
          </p:nvPr>
        </p:nvSpPr>
        <p:spPr>
          <a:xfrm>
            <a:off x="2771775" y="6308725"/>
            <a:ext cx="4896569" cy="288925"/>
          </a:xfrm>
        </p:spPr>
        <p:txBody>
          <a:bodyPr/>
          <a:lstStyle>
            <a:lvl1pPr>
              <a:defRPr sz="3200"/>
            </a:lvl1pPr>
          </a:lstStyle>
          <a:p>
            <a:r>
              <a:rPr lang="fr-FR" altLang="fr-FR" dirty="0"/>
              <a:t>Initiation à la détermination des orthoptères d’Île-de-France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3"/>
          </p:nvPr>
        </p:nvSpPr>
        <p:spPr>
          <a:xfrm>
            <a:off x="457200" y="6356350"/>
            <a:ext cx="2125663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19/08/2014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4"/>
          </p:nvPr>
        </p:nvSpPr>
        <p:spPr>
          <a:xfrm>
            <a:off x="7092279" y="6356350"/>
            <a:ext cx="720081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5BDDF-9718-4201-B8C5-A031CC6756B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2753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Morpholo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" y="0"/>
            <a:ext cx="2411759" cy="620688"/>
          </a:xfrm>
        </p:spPr>
        <p:txBody>
          <a:bodyPr/>
          <a:lstStyle>
            <a:lvl1pPr algn="ctr">
              <a:defRPr sz="2800"/>
            </a:lvl1pPr>
          </a:lstStyle>
          <a:p>
            <a:r>
              <a:rPr lang="fr-FR" dirty="0"/>
              <a:t>Morphologie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836712"/>
            <a:ext cx="8712968" cy="5184576"/>
          </a:xfrm>
        </p:spPr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xfrm>
            <a:off x="457200" y="6356350"/>
            <a:ext cx="2125663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19/08/2014</a:t>
            </a:r>
          </a:p>
        </p:txBody>
      </p:sp>
      <p:sp>
        <p:nvSpPr>
          <p:cNvPr id="5" name="Espace réservé du numéro de diapositive 4"/>
          <p:cNvSpPr>
            <a:spLocks noGrp="1" noChangeArrowheads="1"/>
          </p:cNvSpPr>
          <p:nvPr>
            <p:ph type="sldNum" idx="11"/>
          </p:nvPr>
        </p:nvSpPr>
        <p:spPr>
          <a:xfrm>
            <a:off x="7092279" y="6356350"/>
            <a:ext cx="720081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74CAB8-B37F-422C-A1BB-7FA1ACE628F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44026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Biolo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" y="0"/>
            <a:ext cx="2411759" cy="620688"/>
          </a:xfrm>
        </p:spPr>
        <p:txBody>
          <a:bodyPr/>
          <a:lstStyle>
            <a:lvl1pPr algn="ctr">
              <a:defRPr sz="2800"/>
            </a:lvl1pPr>
          </a:lstStyle>
          <a:p>
            <a:r>
              <a:rPr lang="fr-FR" dirty="0"/>
              <a:t>Biologie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836712"/>
            <a:ext cx="8712968" cy="5184576"/>
          </a:xfrm>
        </p:spPr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xfrm>
            <a:off x="457200" y="6356350"/>
            <a:ext cx="2125663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19/08/2014</a:t>
            </a:r>
          </a:p>
        </p:txBody>
      </p:sp>
      <p:sp>
        <p:nvSpPr>
          <p:cNvPr id="5" name="Espace réservé du numéro de diapositive 4"/>
          <p:cNvSpPr>
            <a:spLocks noGrp="1" noChangeArrowheads="1"/>
          </p:cNvSpPr>
          <p:nvPr>
            <p:ph type="sldNum" idx="11"/>
          </p:nvPr>
        </p:nvSpPr>
        <p:spPr>
          <a:xfrm>
            <a:off x="7092279" y="6356350"/>
            <a:ext cx="720081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74CAB8-B37F-422C-A1BB-7FA1ACE628F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12382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 Ecolo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" y="0"/>
            <a:ext cx="2411759" cy="620688"/>
          </a:xfrm>
        </p:spPr>
        <p:txBody>
          <a:bodyPr/>
          <a:lstStyle>
            <a:lvl1pPr algn="ctr">
              <a:defRPr sz="2800" baseline="0"/>
            </a:lvl1pPr>
          </a:lstStyle>
          <a:p>
            <a:r>
              <a:rPr lang="fr-FR" dirty="0"/>
              <a:t>Écologie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836712"/>
            <a:ext cx="8712968" cy="5184576"/>
          </a:xfrm>
        </p:spPr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xfrm>
            <a:off x="457200" y="6356350"/>
            <a:ext cx="2125663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19/08/2014</a:t>
            </a:r>
          </a:p>
        </p:txBody>
      </p:sp>
      <p:sp>
        <p:nvSpPr>
          <p:cNvPr id="5" name="Espace réservé du numéro de diapositive 4"/>
          <p:cNvSpPr>
            <a:spLocks noGrp="1" noChangeArrowheads="1"/>
          </p:cNvSpPr>
          <p:nvPr>
            <p:ph type="sldNum" idx="11"/>
          </p:nvPr>
        </p:nvSpPr>
        <p:spPr>
          <a:xfrm>
            <a:off x="7092279" y="6356350"/>
            <a:ext cx="720081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74CAB8-B37F-422C-A1BB-7FA1ACE628F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00999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 Approche de terr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" y="0"/>
            <a:ext cx="3203847" cy="620688"/>
          </a:xfrm>
        </p:spPr>
        <p:txBody>
          <a:bodyPr/>
          <a:lstStyle>
            <a:lvl1pPr algn="ctr">
              <a:defRPr sz="2800" baseline="0"/>
            </a:lvl1pPr>
          </a:lstStyle>
          <a:p>
            <a:r>
              <a:rPr lang="fr-FR" dirty="0"/>
              <a:t>Approche de terrain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836712"/>
            <a:ext cx="8712968" cy="5184576"/>
          </a:xfrm>
        </p:spPr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xfrm>
            <a:off x="457200" y="6356350"/>
            <a:ext cx="2125663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19/08/2014</a:t>
            </a:r>
          </a:p>
        </p:txBody>
      </p:sp>
      <p:sp>
        <p:nvSpPr>
          <p:cNvPr id="5" name="Espace réservé du numéro de diapositive 4"/>
          <p:cNvSpPr>
            <a:spLocks noGrp="1" noChangeArrowheads="1"/>
          </p:cNvSpPr>
          <p:nvPr>
            <p:ph type="sldNum" idx="11"/>
          </p:nvPr>
        </p:nvSpPr>
        <p:spPr>
          <a:xfrm>
            <a:off x="7092279" y="6356350"/>
            <a:ext cx="720081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74CAB8-B37F-422C-A1BB-7FA1ACE628F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91913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et contenu Conservation et transmission des donné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" y="0"/>
            <a:ext cx="6588223" cy="620688"/>
          </a:xfrm>
        </p:spPr>
        <p:txBody>
          <a:bodyPr/>
          <a:lstStyle>
            <a:lvl1pPr algn="ctr">
              <a:defRPr sz="2800" baseline="0"/>
            </a:lvl1pPr>
          </a:lstStyle>
          <a:p>
            <a:r>
              <a:rPr lang="fr-FR" dirty="0"/>
              <a:t>Conservation et transmission des données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836712"/>
            <a:ext cx="8712968" cy="5184576"/>
          </a:xfrm>
        </p:spPr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xfrm>
            <a:off x="457200" y="6356350"/>
            <a:ext cx="2125663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19/08/2014</a:t>
            </a:r>
          </a:p>
        </p:txBody>
      </p:sp>
      <p:sp>
        <p:nvSpPr>
          <p:cNvPr id="5" name="Espace réservé du numéro de diapositive 4"/>
          <p:cNvSpPr>
            <a:spLocks noGrp="1" noChangeArrowheads="1"/>
          </p:cNvSpPr>
          <p:nvPr>
            <p:ph type="sldNum" idx="11"/>
          </p:nvPr>
        </p:nvSpPr>
        <p:spPr>
          <a:xfrm>
            <a:off x="7092279" y="6356350"/>
            <a:ext cx="720081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74CAB8-B37F-422C-A1BB-7FA1ACE628F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74359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2"/>
          </p:nvPr>
        </p:nvSpPr>
        <p:spPr>
          <a:xfrm>
            <a:off x="2771775" y="6308725"/>
            <a:ext cx="4896569" cy="288925"/>
          </a:xfrm>
        </p:spPr>
        <p:txBody>
          <a:bodyPr/>
          <a:lstStyle>
            <a:lvl1pPr>
              <a:defRPr sz="3200"/>
            </a:lvl1pPr>
          </a:lstStyle>
          <a:p>
            <a:r>
              <a:rPr lang="fr-FR" altLang="fr-FR" dirty="0"/>
              <a:t>Initiation à la détermination des orthoptères d’Île-de-France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3"/>
          </p:nvPr>
        </p:nvSpPr>
        <p:spPr>
          <a:xfrm>
            <a:off x="457200" y="6356350"/>
            <a:ext cx="2125663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19/08/2014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4"/>
          </p:nvPr>
        </p:nvSpPr>
        <p:spPr>
          <a:xfrm>
            <a:off x="7092279" y="6356350"/>
            <a:ext cx="720081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8DA48-20E9-4F10-8187-97818522A03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91104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2"/>
          </p:nvPr>
        </p:nvSpPr>
        <p:spPr>
          <a:xfrm>
            <a:off x="2771775" y="6308725"/>
            <a:ext cx="4896569" cy="288925"/>
          </a:xfrm>
        </p:spPr>
        <p:txBody>
          <a:bodyPr/>
          <a:lstStyle>
            <a:lvl1pPr>
              <a:defRPr sz="3200"/>
            </a:lvl1pPr>
          </a:lstStyle>
          <a:p>
            <a:r>
              <a:rPr lang="fr-FR" altLang="fr-FR" dirty="0"/>
              <a:t>Initiation à la détermination des orthoptères d’Île-de-France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3"/>
          </p:nvPr>
        </p:nvSpPr>
        <p:spPr>
          <a:xfrm>
            <a:off x="457200" y="6356350"/>
            <a:ext cx="2125663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19/08/2014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4"/>
          </p:nvPr>
        </p:nvSpPr>
        <p:spPr>
          <a:xfrm>
            <a:off x="7092279" y="6356350"/>
            <a:ext cx="720081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8B2D0-1238-4F63-B934-7532E1FBF3F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20571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692150"/>
            <a:ext cx="7764462" cy="146208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90000" tIns="9144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dirty="0" err="1"/>
              <a:t>Cliquez</a:t>
            </a:r>
            <a:r>
              <a:rPr lang="en-GB" altLang="fr-FR" dirty="0"/>
              <a:t> pour </a:t>
            </a:r>
            <a:r>
              <a:rPr lang="en-GB" altLang="fr-FR" dirty="0" err="1"/>
              <a:t>éditer</a:t>
            </a:r>
            <a:r>
              <a:rPr lang="en-GB" altLang="fr-FR" dirty="0"/>
              <a:t> le format du </a:t>
            </a:r>
            <a:r>
              <a:rPr lang="en-GB" altLang="fr-FR" dirty="0" err="1"/>
              <a:t>texte</a:t>
            </a:r>
            <a:r>
              <a:rPr lang="en-GB" altLang="fr-FR" dirty="0"/>
              <a:t>-titre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FR" altLang="fr-FR" sz="1200" dirty="0">
                <a:solidFill>
                  <a:schemeClr val="tx1"/>
                </a:solidFill>
              </a:rPr>
              <a:t>Lancement ABC Le Vaudoué – 2025-2027</a:t>
            </a:r>
          </a:p>
        </p:txBody>
      </p:sp>
      <p:sp>
        <p:nvSpPr>
          <p:cNvPr id="103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0375" y="2349500"/>
            <a:ext cx="8221663" cy="322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dirty="0" err="1"/>
              <a:t>Cliquez</a:t>
            </a:r>
            <a:r>
              <a:rPr lang="en-GB" altLang="fr-FR" dirty="0"/>
              <a:t> pour </a:t>
            </a:r>
            <a:r>
              <a:rPr lang="en-GB" altLang="fr-FR" dirty="0" err="1"/>
              <a:t>éditer</a:t>
            </a:r>
            <a:r>
              <a:rPr lang="en-GB" altLang="fr-FR" dirty="0"/>
              <a:t> le format du plan de </a:t>
            </a:r>
            <a:r>
              <a:rPr lang="en-GB" altLang="fr-FR" dirty="0" err="1"/>
              <a:t>texte</a:t>
            </a:r>
            <a:endParaRPr lang="en-GB" altLang="fr-FR" dirty="0"/>
          </a:p>
          <a:p>
            <a:pPr lvl="1"/>
            <a:r>
              <a:rPr lang="en-GB" altLang="fr-FR" dirty="0"/>
              <a:t>Second </a:t>
            </a:r>
            <a:r>
              <a:rPr lang="en-GB" altLang="fr-FR" dirty="0" err="1"/>
              <a:t>niveau</a:t>
            </a:r>
            <a:r>
              <a:rPr lang="en-GB" altLang="fr-FR" dirty="0"/>
              <a:t> de plan</a:t>
            </a:r>
          </a:p>
          <a:p>
            <a:pPr lvl="2"/>
            <a:r>
              <a:rPr lang="en-GB" altLang="fr-FR" dirty="0" err="1"/>
              <a:t>Troisième</a:t>
            </a:r>
            <a:r>
              <a:rPr lang="en-GB" altLang="fr-FR" dirty="0"/>
              <a:t> </a:t>
            </a:r>
            <a:r>
              <a:rPr lang="en-GB" altLang="fr-FR" dirty="0" err="1"/>
              <a:t>niveau</a:t>
            </a:r>
            <a:r>
              <a:rPr lang="en-GB" altLang="fr-FR" dirty="0"/>
              <a:t> de plan</a:t>
            </a:r>
          </a:p>
          <a:p>
            <a:pPr lvl="3"/>
            <a:r>
              <a:rPr lang="en-GB" altLang="fr-FR" dirty="0" err="1"/>
              <a:t>Quatrième</a:t>
            </a:r>
            <a:r>
              <a:rPr lang="en-GB" altLang="fr-FR" dirty="0"/>
              <a:t> </a:t>
            </a:r>
            <a:r>
              <a:rPr lang="en-GB" altLang="fr-FR" dirty="0" err="1"/>
              <a:t>niveau</a:t>
            </a:r>
            <a:r>
              <a:rPr lang="en-GB" altLang="fr-FR" dirty="0"/>
              <a:t> de plan</a:t>
            </a:r>
          </a:p>
          <a:p>
            <a:pPr lvl="4"/>
            <a:r>
              <a:rPr lang="en-GB" altLang="fr-FR" dirty="0" err="1"/>
              <a:t>Cinquième</a:t>
            </a:r>
            <a:r>
              <a:rPr lang="en-GB" altLang="fr-FR" dirty="0"/>
              <a:t> </a:t>
            </a:r>
            <a:r>
              <a:rPr lang="en-GB" altLang="fr-FR" dirty="0" err="1"/>
              <a:t>niveau</a:t>
            </a:r>
            <a:r>
              <a:rPr lang="en-GB" altLang="fr-FR" dirty="0"/>
              <a:t> de plan</a:t>
            </a:r>
          </a:p>
          <a:p>
            <a:pPr lvl="4"/>
            <a:r>
              <a:rPr lang="en-GB" altLang="fr-FR" dirty="0" err="1"/>
              <a:t>Sixième</a:t>
            </a:r>
            <a:r>
              <a:rPr lang="en-GB" altLang="fr-FR" dirty="0"/>
              <a:t> </a:t>
            </a:r>
            <a:r>
              <a:rPr lang="en-GB" altLang="fr-FR" dirty="0" err="1"/>
              <a:t>niveau</a:t>
            </a:r>
            <a:r>
              <a:rPr lang="en-GB" altLang="fr-FR" dirty="0"/>
              <a:t> de plan</a:t>
            </a:r>
          </a:p>
          <a:p>
            <a:pPr lvl="4"/>
            <a:r>
              <a:rPr lang="en-GB" altLang="fr-FR" dirty="0" err="1"/>
              <a:t>Septième</a:t>
            </a:r>
            <a:r>
              <a:rPr lang="en-GB" altLang="fr-FR" dirty="0"/>
              <a:t> </a:t>
            </a:r>
            <a:r>
              <a:rPr lang="en-GB" altLang="fr-FR" dirty="0" err="1"/>
              <a:t>niveau</a:t>
            </a:r>
            <a:r>
              <a:rPr lang="en-GB" altLang="fr-FR" dirty="0"/>
              <a:t> de plan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7593" y="5697900"/>
            <a:ext cx="1078903" cy="1115476"/>
          </a:xfrm>
          <a:prstGeom prst="rect">
            <a:avLst/>
          </a:prstGeom>
        </p:spPr>
      </p:pic>
      <p:pic>
        <p:nvPicPr>
          <p:cNvPr id="2050" name="Picture 2" descr="Actualités – Le Vaudoué">
            <a:extLst>
              <a:ext uri="{FF2B5EF4-FFF2-40B4-BE49-F238E27FC236}">
                <a16:creationId xmlns:a16="http://schemas.microsoft.com/office/drawing/2014/main" id="{84A26DAA-ABF6-7A24-7E43-5DE44CF693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0" y="5881811"/>
            <a:ext cx="949077" cy="94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699" r:id="rId2"/>
    <p:sldLayoutId id="2147483728" r:id="rId3"/>
    <p:sldLayoutId id="2147483725" r:id="rId4"/>
    <p:sldLayoutId id="2147483726" r:id="rId5"/>
    <p:sldLayoutId id="2147483727" r:id="rId6"/>
    <p:sldLayoutId id="214748372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23" r:id="rId21"/>
  </p:sldLayoutIdLst>
  <p:hf hdr="0" ftr="0" dt="0"/>
  <p:txStyles>
    <p:titleStyle>
      <a:lvl1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00206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chemeClr val="bg1"/>
          </a:solidFill>
          <a:latin typeface="Calibri" charset="0"/>
          <a:ea typeface="SimSun" charset="-122"/>
        </a:defRPr>
      </a:lvl2pPr>
      <a:lvl3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chemeClr val="bg1"/>
          </a:solidFill>
          <a:latin typeface="Calibri" charset="0"/>
          <a:ea typeface="SimSun" charset="-122"/>
        </a:defRPr>
      </a:lvl3pPr>
      <a:lvl4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chemeClr val="bg1"/>
          </a:solidFill>
          <a:latin typeface="Calibri" charset="0"/>
          <a:ea typeface="SimSun" charset="-122"/>
        </a:defRPr>
      </a:lvl4pPr>
      <a:lvl5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chemeClr val="bg1"/>
          </a:solidFill>
          <a:latin typeface="Calibri" charset="0"/>
          <a:ea typeface="SimSun" charset="-122"/>
        </a:defRPr>
      </a:lvl5pPr>
      <a:lvl6pPr marL="2514600" indent="-228600" algn="l" defTabSz="449263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SimSun" charset="-122"/>
        </a:defRPr>
      </a:lvl6pPr>
      <a:lvl7pPr marL="2971800" indent="-228600" algn="l" defTabSz="449263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SimSun" charset="-122"/>
        </a:defRPr>
      </a:lvl7pPr>
      <a:lvl8pPr marL="3429000" indent="-228600" algn="l" defTabSz="449263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SimSun" charset="-122"/>
        </a:defRPr>
      </a:lvl8pPr>
      <a:lvl9pPr marL="3886200" indent="-228600" algn="l" defTabSz="449263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SimSun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000" b="1">
          <a:solidFill>
            <a:schemeClr val="tx1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1800" b="1">
          <a:solidFill>
            <a:schemeClr val="tx1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1600" b="1">
          <a:solidFill>
            <a:schemeClr val="tx1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1000" b="1">
          <a:solidFill>
            <a:schemeClr val="tx1"/>
          </a:solidFill>
          <a:latin typeface="+mn-lt"/>
          <a:ea typeface="+mn-ea"/>
        </a:defRPr>
      </a:lvl5pPr>
      <a:lvl6pPr marL="2514600" indent="-228600" algn="l" defTabSz="449263" rtl="0" fontAlgn="base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microsoft.com/office/2007/relationships/media" Target="../media/media2.mp3"/><Relationship Id="rId7" Type="http://schemas.openxmlformats.org/officeDocument/2006/relationships/image" Target="../media/image2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6.png"/><Relationship Id="rId9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E_AA558947.xml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4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7.jpe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chat.whatsapp.com/HN5bdZCD0uY1gcJcXNUNXu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chat.whatsapp.com/HN5bdZCD0uY1gcJcXNUNXu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7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82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Le-Vaudoue – Le Vaudoué">
            <a:extLst>
              <a:ext uri="{FF2B5EF4-FFF2-40B4-BE49-F238E27FC236}">
                <a16:creationId xmlns:a16="http://schemas.microsoft.com/office/drawing/2014/main" id="{DAB965B2-6702-1EF0-43A7-334E08069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84784"/>
            <a:ext cx="5451430" cy="475252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sp>
        <p:nvSpPr>
          <p:cNvPr id="3074" name="Titre 1"/>
          <p:cNvSpPr>
            <a:spLocks noGrp="1"/>
          </p:cNvSpPr>
          <p:nvPr>
            <p:ph type="ctrTitle"/>
          </p:nvPr>
        </p:nvSpPr>
        <p:spPr>
          <a:xfrm>
            <a:off x="323525" y="152243"/>
            <a:ext cx="8496943" cy="1510171"/>
          </a:xfrm>
        </p:spPr>
        <p:txBody>
          <a:bodyPr/>
          <a:lstStyle/>
          <a:p>
            <a:pPr algn="ctr" eaLnBrk="1" hangingPunct="1"/>
            <a:r>
              <a:rPr lang="fr-FR" altLang="fr-FR" dirty="0"/>
              <a:t>Atlas de la biodiversité communale</a:t>
            </a:r>
            <a:br>
              <a:rPr lang="fr-FR" altLang="fr-FR" dirty="0"/>
            </a:br>
            <a:r>
              <a:rPr lang="fr-FR" altLang="fr-FR" dirty="0"/>
              <a:t>du Vaudoué</a:t>
            </a:r>
          </a:p>
        </p:txBody>
      </p:sp>
      <p:sp>
        <p:nvSpPr>
          <p:cNvPr id="6" name="Sous-titre 1"/>
          <p:cNvSpPr txBox="1">
            <a:spLocks/>
          </p:cNvSpPr>
          <p:nvPr/>
        </p:nvSpPr>
        <p:spPr bwMode="auto">
          <a:xfrm>
            <a:off x="288028" y="3212976"/>
            <a:ext cx="8532440" cy="187220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  <a:effectLst/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>
            <a:lvl1pPr marL="0" indent="0" algn="just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18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10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defTabSz="449263" rtl="0" fontAlgn="base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743200" indent="0" algn="ctr" defTabSz="449263" rtl="0" fontAlgn="base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200400" indent="0" algn="ctr" defTabSz="449263" rtl="0" fontAlgn="base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657600" indent="0" algn="ctr" defTabSz="449263" rtl="0" fontAlgn="base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fr-FR" sz="2600" b="0" kern="0" dirty="0"/>
              <a:t>Projet mené par :</a:t>
            </a: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fr-FR" sz="2600" kern="0" dirty="0"/>
              <a:t>l’ANVL</a:t>
            </a: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fr-FR" sz="2600" kern="0" dirty="0"/>
              <a:t>Association des Naturalistes de la Vallée du Loing </a:t>
            </a: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fr-FR" sz="2600" kern="0" dirty="0"/>
              <a:t>et du massif de Fontainebleau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3ADF0-7100-96FD-F11A-0014E37F8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1450163-4A08-8595-387E-B3917C7DC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24128" cy="620688"/>
          </a:xfrm>
        </p:spPr>
        <p:txBody>
          <a:bodyPr/>
          <a:lstStyle/>
          <a:p>
            <a:r>
              <a:rPr lang="fr-FR" dirty="0"/>
              <a:t>Contexte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AD713AA-20DF-04DC-6E45-920FE4A8CDA2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674CAB8-B37F-422C-A1BB-7FA1ACE628FA}" type="slidenum">
              <a:rPr lang="fr-FR" altLang="fr-FR" smtClean="0"/>
              <a:pPr>
                <a:defRPr/>
              </a:pPr>
              <a:t>10</a:t>
            </a:fld>
            <a:endParaRPr lang="fr-FR" altLang="fr-FR"/>
          </a:p>
        </p:txBody>
      </p:sp>
      <p:sp>
        <p:nvSpPr>
          <p:cNvPr id="12" name="Espace réservé du contenu 3">
            <a:extLst>
              <a:ext uri="{FF2B5EF4-FFF2-40B4-BE49-F238E27FC236}">
                <a16:creationId xmlns:a16="http://schemas.microsoft.com/office/drawing/2014/main" id="{1E43E6E0-26F7-27F2-E1D5-609A549E1F94}"/>
              </a:ext>
            </a:extLst>
          </p:cNvPr>
          <p:cNvSpPr txBox="1">
            <a:spLocks/>
          </p:cNvSpPr>
          <p:nvPr/>
        </p:nvSpPr>
        <p:spPr>
          <a:xfrm>
            <a:off x="755576" y="2276872"/>
            <a:ext cx="7056784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4400" b="1" dirty="0">
                <a:solidFill>
                  <a:sysClr val="windowText" lastClr="000000"/>
                </a:solidFill>
                <a:latin typeface="Calibri" panose="020F0502020204030204"/>
              </a:rPr>
              <a:t>La commune lance un ABC !</a:t>
            </a:r>
          </a:p>
        </p:txBody>
      </p:sp>
    </p:spTree>
    <p:extLst>
      <p:ext uri="{BB962C8B-B14F-4D97-AF65-F5344CB8AC3E}">
        <p14:creationId xmlns:p14="http://schemas.microsoft.com/office/powerpoint/2010/main" val="1622575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0" y="0"/>
            <a:ext cx="5724128" cy="620688"/>
          </a:xfrm>
        </p:spPr>
        <p:txBody>
          <a:bodyPr/>
          <a:lstStyle/>
          <a:p>
            <a:r>
              <a:rPr lang="fr-FR" dirty="0"/>
              <a:t>Objectifs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251520" y="908720"/>
            <a:ext cx="8568952" cy="496855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Améliorer la connaissance de la biodiversité communale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Déterminer et localiser les enjeux écologiques par secteurs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fr-FR" dirty="0"/>
              <a:t>Espèces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fr-FR" dirty="0"/>
              <a:t>Habitats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fr-FR" dirty="0"/>
              <a:t>Trame verte et bleue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fr-FR" dirty="0"/>
          </a:p>
          <a:p>
            <a:pPr lvl="1">
              <a:buFont typeface="Arial" panose="020B0604020202020204" pitchFamily="34" charset="0"/>
              <a:buChar char="•"/>
            </a:pP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Permettre d’élaborer des stratégies de restauration, préservation, favorisation de la biodiversité en fonction des enjeux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674CAB8-B37F-422C-A1BB-7FA1ACE628FA}" type="slidenum">
              <a:rPr lang="fr-FR" altLang="fr-FR" smtClean="0"/>
              <a:pPr>
                <a:defRPr/>
              </a:pPr>
              <a:t>11</a:t>
            </a:fld>
            <a:endParaRPr lang="fr-FR" altLang="fr-FR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860" y="4869160"/>
            <a:ext cx="4211637" cy="195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8064" y="1950302"/>
            <a:ext cx="3672408" cy="210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99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0" y="0"/>
            <a:ext cx="5724128" cy="620688"/>
          </a:xfrm>
        </p:spPr>
        <p:txBody>
          <a:bodyPr/>
          <a:lstStyle/>
          <a:p>
            <a:r>
              <a:rPr lang="fr-FR" dirty="0"/>
              <a:t>Objectifs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674CAB8-B37F-422C-A1BB-7FA1ACE628FA}" type="slidenum">
              <a:rPr lang="fr-FR" altLang="fr-FR" smtClean="0"/>
              <a:pPr>
                <a:defRPr/>
              </a:pPr>
              <a:t>12</a:t>
            </a:fld>
            <a:endParaRPr lang="fr-FR" altLang="fr-FR"/>
          </a:p>
        </p:txBody>
      </p:sp>
      <p:sp>
        <p:nvSpPr>
          <p:cNvPr id="7" name="Espace réservé du contenu 3"/>
          <p:cNvSpPr txBox="1">
            <a:spLocks/>
          </p:cNvSpPr>
          <p:nvPr/>
        </p:nvSpPr>
        <p:spPr>
          <a:xfrm>
            <a:off x="89144" y="692696"/>
            <a:ext cx="5706992" cy="2912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Aft>
                <a:spcPts val="300"/>
              </a:spcAft>
              <a:buClrTx/>
              <a:buSzTx/>
              <a:buNone/>
              <a:defRPr/>
            </a:pPr>
            <a:r>
              <a:rPr lang="fr-FR" dirty="0">
                <a:solidFill>
                  <a:sysClr val="windowText" lastClr="000000"/>
                </a:solidFill>
              </a:rPr>
              <a:t>Porter un regard nouveau sur la flore et attendre d’autres résultats esthétiques et paysagers.</a:t>
            </a:r>
          </a:p>
          <a:p>
            <a:pPr marL="0" lvl="0" indent="0" fontAlgn="auto">
              <a:lnSpc>
                <a:spcPct val="100000"/>
              </a:lnSpc>
              <a:spcAft>
                <a:spcPts val="300"/>
              </a:spcAft>
              <a:buClrTx/>
              <a:buSzTx/>
              <a:buNone/>
              <a:defRPr/>
            </a:pPr>
            <a:r>
              <a:rPr lang="fr-FR" dirty="0">
                <a:solidFill>
                  <a:sysClr val="windowText" lastClr="000000"/>
                </a:solidFill>
              </a:rPr>
              <a:t>Esthétique et biodiversité : notions différentes mais compatibles.</a:t>
            </a:r>
          </a:p>
          <a:p>
            <a:pPr marL="0" lvl="0" indent="0" fontAlgn="auto">
              <a:lnSpc>
                <a:spcPct val="100000"/>
              </a:lnSpc>
              <a:spcAft>
                <a:spcPts val="300"/>
              </a:spcAft>
              <a:buClrTx/>
              <a:buSzTx/>
              <a:buNone/>
              <a:defRPr/>
            </a:pPr>
            <a:endParaRPr lang="fr-FR" dirty="0">
              <a:solidFill>
                <a:sysClr val="windowText" lastClr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17" y="3501008"/>
            <a:ext cx="4306357" cy="2162315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0955" y="1006152"/>
            <a:ext cx="2556346" cy="1643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4240" y="2926478"/>
            <a:ext cx="4322256" cy="273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165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251520" y="980728"/>
            <a:ext cx="5976664" cy="5040560"/>
          </a:xfrm>
        </p:spPr>
        <p:txBody>
          <a:bodyPr/>
          <a:lstStyle/>
          <a:p>
            <a:pPr marL="0" indent="0">
              <a:spcAft>
                <a:spcPts val="600"/>
              </a:spcAft>
            </a:pPr>
            <a:r>
              <a:rPr lang="fr-FR" b="1" dirty="0"/>
              <a:t>Sources habituellement utilisées pour la synthèse de données :</a:t>
            </a:r>
          </a:p>
          <a:p>
            <a:pPr marL="0" indent="0">
              <a:spcAft>
                <a:spcPts val="600"/>
              </a:spcAft>
            </a:pPr>
            <a:endParaRPr lang="fr-FR" dirty="0"/>
          </a:p>
          <a:p>
            <a:pPr marL="0" indent="0">
              <a:spcAft>
                <a:spcPts val="600"/>
              </a:spcAft>
            </a:pPr>
            <a:r>
              <a:rPr lang="fr-FR" b="1" dirty="0"/>
              <a:t>INPN</a:t>
            </a:r>
            <a:r>
              <a:rPr lang="fr-FR" dirty="0"/>
              <a:t> - Inventaire National du Patrimoine Naturel (MNHN)</a:t>
            </a:r>
          </a:p>
          <a:p>
            <a:pPr marL="0" indent="0">
              <a:spcAft>
                <a:spcPts val="600"/>
              </a:spcAft>
            </a:pPr>
            <a:endParaRPr lang="fr-FR" dirty="0"/>
          </a:p>
          <a:p>
            <a:pPr marL="0" indent="0">
              <a:spcAft>
                <a:spcPts val="600"/>
              </a:spcAft>
            </a:pPr>
            <a:r>
              <a:rPr lang="fr-FR" b="1" dirty="0"/>
              <a:t>CBNBP</a:t>
            </a:r>
            <a:r>
              <a:rPr lang="fr-FR" dirty="0"/>
              <a:t> - Base de données Lobelia (MNHN)</a:t>
            </a:r>
          </a:p>
          <a:p>
            <a:pPr marL="0" indent="0">
              <a:spcAft>
                <a:spcPts val="600"/>
              </a:spcAft>
            </a:pPr>
            <a:endParaRPr lang="fr-FR" dirty="0"/>
          </a:p>
          <a:p>
            <a:pPr marL="0" indent="0">
              <a:spcAft>
                <a:spcPts val="600"/>
              </a:spcAft>
            </a:pPr>
            <a:r>
              <a:rPr lang="fr-FR" b="1" dirty="0"/>
              <a:t>ARB</a:t>
            </a:r>
            <a:r>
              <a:rPr lang="fr-FR" dirty="0"/>
              <a:t> - Base de données régionale </a:t>
            </a:r>
            <a:r>
              <a:rPr lang="fr-FR" dirty="0" err="1"/>
              <a:t>Géonature</a:t>
            </a:r>
            <a:endParaRPr lang="fr-FR" dirty="0"/>
          </a:p>
          <a:p>
            <a:pPr marL="0" indent="0">
              <a:spcAft>
                <a:spcPts val="600"/>
              </a:spcAft>
            </a:pPr>
            <a:endParaRPr lang="fr-FR" dirty="0"/>
          </a:p>
          <a:p>
            <a:pPr marL="0" indent="0">
              <a:spcAft>
                <a:spcPts val="600"/>
              </a:spcAft>
            </a:pPr>
            <a:r>
              <a:rPr lang="fr-FR" dirty="0"/>
              <a:t>Autres sources possibles :</a:t>
            </a:r>
          </a:p>
          <a:p>
            <a:pPr marL="0" indent="0">
              <a:spcAft>
                <a:spcPts val="600"/>
              </a:spcAft>
            </a:pPr>
            <a:r>
              <a:rPr lang="fr-FR" dirty="0"/>
              <a:t>	données</a:t>
            </a:r>
            <a:r>
              <a:rPr lang="fr-FR" b="1" dirty="0"/>
              <a:t> bulletins ANVL 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674CAB8-B37F-422C-A1BB-7FA1ACE628FA}" type="slidenum">
              <a:rPr lang="fr-FR" altLang="fr-FR" smtClean="0"/>
              <a:pPr>
                <a:defRPr/>
              </a:pPr>
              <a:t>13</a:t>
            </a:fld>
            <a:endParaRPr lang="fr-FR" altLang="fr-FR"/>
          </a:p>
        </p:txBody>
      </p:sp>
      <p:pic>
        <p:nvPicPr>
          <p:cNvPr id="1027" name="Picture 3" descr="C:\Users\Guillaume LARREGLE\Documents\ABC\Images diaporama\INP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9446" y="1412776"/>
            <a:ext cx="2752725" cy="10763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 descr="Porto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9446" y="3996812"/>
            <a:ext cx="2827020" cy="6477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Titre 2"/>
          <p:cNvSpPr txBox="1">
            <a:spLocks/>
          </p:cNvSpPr>
          <p:nvPr/>
        </p:nvSpPr>
        <p:spPr bwMode="auto">
          <a:xfrm>
            <a:off x="0" y="0"/>
            <a:ext cx="5724128" cy="62068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90000" tIns="91440" rIns="90000" bIns="4680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 b="1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9pPr>
          </a:lstStyle>
          <a:p>
            <a:r>
              <a:rPr lang="fr-FR" kern="0" dirty="0"/>
              <a:t>Synthèse 2014-2024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446" y="2619260"/>
            <a:ext cx="2260154" cy="11892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09061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674CAB8-B37F-422C-A1BB-7FA1ACE628FA}" type="slidenum">
              <a:rPr lang="fr-FR" altLang="fr-FR" smtClean="0"/>
              <a:pPr>
                <a:defRPr/>
              </a:pPr>
              <a:t>14</a:t>
            </a:fld>
            <a:endParaRPr lang="fr-FR" altLang="fr-FR"/>
          </a:p>
        </p:txBody>
      </p:sp>
      <p:sp>
        <p:nvSpPr>
          <p:cNvPr id="13" name="Titre 2"/>
          <p:cNvSpPr txBox="1">
            <a:spLocks/>
          </p:cNvSpPr>
          <p:nvPr/>
        </p:nvSpPr>
        <p:spPr bwMode="auto">
          <a:xfrm>
            <a:off x="0" y="0"/>
            <a:ext cx="5724128" cy="62068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90000" tIns="91440" rIns="90000" bIns="4680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 b="1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9pPr>
          </a:lstStyle>
          <a:p>
            <a:r>
              <a:rPr lang="fr-FR" kern="0" dirty="0"/>
              <a:t>Synthèse 2014-2024</a:t>
            </a: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727692"/>
              </p:ext>
            </p:extLst>
          </p:nvPr>
        </p:nvGraphicFramePr>
        <p:xfrm>
          <a:off x="395536" y="764704"/>
          <a:ext cx="8424935" cy="4996872"/>
        </p:xfrm>
        <a:graphic>
          <a:graphicData uri="http://schemas.openxmlformats.org/drawingml/2006/table">
            <a:tbl>
              <a:tblPr/>
              <a:tblGrid>
                <a:gridCol w="5133599">
                  <a:extLst>
                    <a:ext uri="{9D8B030D-6E8A-4147-A177-3AD203B41FA5}">
                      <a16:colId xmlns:a16="http://schemas.microsoft.com/office/drawing/2014/main" val="231889480"/>
                    </a:ext>
                  </a:extLst>
                </a:gridCol>
                <a:gridCol w="3291336">
                  <a:extLst>
                    <a:ext uri="{9D8B030D-6E8A-4147-A177-3AD203B41FA5}">
                      <a16:colId xmlns:a16="http://schemas.microsoft.com/office/drawing/2014/main" val="3967504678"/>
                    </a:ext>
                  </a:extLst>
                </a:gridCol>
              </a:tblGrid>
              <a:tr h="644208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Groupe</a:t>
                      </a:r>
                    </a:p>
                  </a:txBody>
                  <a:tcPr marL="4238" marR="4238" marT="4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Nombre d'espèces avant ABC </a:t>
                      </a:r>
                    </a:p>
                  </a:txBody>
                  <a:tcPr marL="4238" marR="4238" marT="4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80727"/>
                  </a:ext>
                </a:extLst>
              </a:tr>
              <a:tr h="161052"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Plantes</a:t>
                      </a:r>
                    </a:p>
                  </a:txBody>
                  <a:tcPr marL="4238" marR="4238" marT="42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368</a:t>
                      </a:r>
                    </a:p>
                  </a:txBody>
                  <a:tcPr marL="4238" marR="4238" marT="42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036793"/>
                  </a:ext>
                </a:extLst>
              </a:tr>
              <a:tr h="161052"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Mousses</a:t>
                      </a:r>
                    </a:p>
                  </a:txBody>
                  <a:tcPr marL="4238" marR="4238" marT="42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4238" marR="4238" marT="42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586321"/>
                  </a:ext>
                </a:extLst>
              </a:tr>
              <a:tr h="161052"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Amphibiens</a:t>
                      </a:r>
                    </a:p>
                  </a:txBody>
                  <a:tcPr marL="4238" marR="4238" marT="42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238" marR="4238" marT="42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856033"/>
                  </a:ext>
                </a:extLst>
              </a:tr>
              <a:tr h="161052"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Reptiles</a:t>
                      </a:r>
                    </a:p>
                  </a:txBody>
                  <a:tcPr marL="4238" marR="4238" marT="42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238" marR="4238" marT="42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1500378"/>
                  </a:ext>
                </a:extLst>
              </a:tr>
              <a:tr h="161052"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Oiseaux</a:t>
                      </a:r>
                    </a:p>
                  </a:txBody>
                  <a:tcPr marL="4238" marR="4238" marT="42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4238" marR="4238" marT="42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213888"/>
                  </a:ext>
                </a:extLst>
              </a:tr>
              <a:tr h="161052"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Oiseaux nicheurs</a:t>
                      </a:r>
                    </a:p>
                  </a:txBody>
                  <a:tcPr marL="4238" marR="4238" marT="42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4238" marR="4238" marT="42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015698"/>
                  </a:ext>
                </a:extLst>
              </a:tr>
              <a:tr h="161052"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Mammifères</a:t>
                      </a:r>
                    </a:p>
                  </a:txBody>
                  <a:tcPr marL="4238" marR="4238" marT="42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4238" marR="4238" marT="42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597657"/>
                  </a:ext>
                </a:extLst>
              </a:tr>
              <a:tr h="161052"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Tous les insectes</a:t>
                      </a:r>
                    </a:p>
                  </a:txBody>
                  <a:tcPr marL="4238" marR="4238" marT="42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4238" marR="4238" marT="42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6340363"/>
                  </a:ext>
                </a:extLst>
              </a:tr>
              <a:tr h="322104"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Papillons de jour (Rhopalocères)</a:t>
                      </a:r>
                    </a:p>
                  </a:txBody>
                  <a:tcPr marL="4238" marR="4238" marT="42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4238" marR="4238" marT="42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44644"/>
                  </a:ext>
                </a:extLst>
              </a:tr>
              <a:tr h="161052"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Libellules (Odonates)</a:t>
                      </a:r>
                    </a:p>
                  </a:txBody>
                  <a:tcPr marL="4238" marR="4238" marT="42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4238" marR="4238" marT="42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8052293"/>
                  </a:ext>
                </a:extLst>
              </a:tr>
              <a:tr h="322104"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Cirquets, sauterelles et grillons (Orthoptères)</a:t>
                      </a:r>
                    </a:p>
                  </a:txBody>
                  <a:tcPr marL="4238" marR="4238" marT="42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238" marR="4238" marT="42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833643"/>
                  </a:ext>
                </a:extLst>
              </a:tr>
              <a:tr h="161052"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Autres insectes</a:t>
                      </a:r>
                    </a:p>
                  </a:txBody>
                  <a:tcPr marL="4238" marR="4238" marT="42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4238" marR="4238" marT="42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2219461"/>
                  </a:ext>
                </a:extLst>
              </a:tr>
              <a:tr h="161052"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Autres animaux</a:t>
                      </a:r>
                    </a:p>
                  </a:txBody>
                  <a:tcPr marL="4238" marR="4238" marT="42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38" marR="4238" marT="42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700675"/>
                  </a:ext>
                </a:extLst>
              </a:tr>
              <a:tr h="161052"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Champignons</a:t>
                      </a:r>
                    </a:p>
                  </a:txBody>
                  <a:tcPr marL="4238" marR="4238" marT="42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238" marR="4238" marT="42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5020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3234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674CAB8-B37F-422C-A1BB-7FA1ACE628FA}" type="slidenum">
              <a:rPr lang="fr-FR" altLang="fr-FR" smtClean="0"/>
              <a:pPr>
                <a:defRPr/>
              </a:pPr>
              <a:t>15</a:t>
            </a:fld>
            <a:endParaRPr lang="fr-FR" alt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Titre 2"/>
          <p:cNvSpPr txBox="1">
            <a:spLocks/>
          </p:cNvSpPr>
          <p:nvPr/>
        </p:nvSpPr>
        <p:spPr bwMode="auto">
          <a:xfrm>
            <a:off x="0" y="0"/>
            <a:ext cx="5724128" cy="62068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90000" tIns="91440" rIns="90000" bIns="4680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 b="1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9pPr>
          </a:lstStyle>
          <a:p>
            <a:r>
              <a:rPr lang="fr-FR" kern="0" dirty="0"/>
              <a:t>Synthèse 2014-2024</a:t>
            </a:r>
          </a:p>
        </p:txBody>
      </p:sp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899B0A7E-E858-1A29-31D2-5AEEC88284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9207945"/>
              </p:ext>
            </p:extLst>
          </p:nvPr>
        </p:nvGraphicFramePr>
        <p:xfrm>
          <a:off x="1" y="592447"/>
          <a:ext cx="9143999" cy="6237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5054304"/>
              </p:ext>
            </p:extLst>
          </p:nvPr>
        </p:nvGraphicFramePr>
        <p:xfrm>
          <a:off x="611560" y="873342"/>
          <a:ext cx="7558261" cy="5675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43926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251520" y="1052736"/>
            <a:ext cx="8568952" cy="4968552"/>
          </a:xfrm>
        </p:spPr>
        <p:txBody>
          <a:bodyPr/>
          <a:lstStyle/>
          <a:p>
            <a:pPr marL="0" indent="0">
              <a:spcAft>
                <a:spcPts val="600"/>
              </a:spcAft>
            </a:pPr>
            <a:r>
              <a:rPr lang="fr-FR" sz="4400" b="1" dirty="0"/>
              <a:t>PLANTES : 368 espèces </a:t>
            </a:r>
            <a:r>
              <a:rPr lang="fr-FR" sz="3200" b="1" dirty="0"/>
              <a:t>(+ 11 mousses)</a:t>
            </a:r>
          </a:p>
          <a:p>
            <a:pPr marL="0" indent="0">
              <a:spcAft>
                <a:spcPts val="600"/>
              </a:spcAft>
            </a:pPr>
            <a:r>
              <a:rPr lang="fr-FR" dirty="0"/>
              <a:t>Près de 23 % de la diversité régionale pour les plantes vasculaires </a:t>
            </a:r>
          </a:p>
          <a:p>
            <a:pPr marL="0" indent="0">
              <a:spcAft>
                <a:spcPts val="600"/>
              </a:spcAft>
            </a:pPr>
            <a:endParaRPr lang="fr-FR" dirty="0"/>
          </a:p>
          <a:p>
            <a:pPr marL="0" indent="0">
              <a:spcAft>
                <a:spcPts val="600"/>
              </a:spcAft>
            </a:pPr>
            <a:endParaRPr lang="fr-FR" dirty="0"/>
          </a:p>
          <a:p>
            <a:pPr marL="0" indent="0">
              <a:spcAft>
                <a:spcPts val="600"/>
              </a:spcAft>
            </a:pPr>
            <a:r>
              <a:rPr lang="fr-FR" b="1" dirty="0"/>
              <a:t>Groupe à diversité forte :</a:t>
            </a:r>
          </a:p>
          <a:p>
            <a:pPr marL="0" indent="0">
              <a:spcAft>
                <a:spcPts val="600"/>
              </a:spcAft>
            </a:pPr>
            <a:r>
              <a:rPr lang="fr-FR" dirty="0"/>
              <a:t>référence </a:t>
            </a:r>
            <a:r>
              <a:rPr lang="fr-FR" dirty="0" err="1"/>
              <a:t>IdF</a:t>
            </a:r>
            <a:r>
              <a:rPr lang="fr-FR" dirty="0"/>
              <a:t> ≈ 1600 plantes vasculaires et 554 mousses (source catalogue CBNBP)</a:t>
            </a:r>
          </a:p>
          <a:p>
            <a:pPr marL="0" indent="0">
              <a:spcAft>
                <a:spcPts val="600"/>
              </a:spcAft>
            </a:pPr>
            <a:endParaRPr lang="fr-FR" dirty="0"/>
          </a:p>
          <a:p>
            <a:pPr marL="0" indent="0">
              <a:spcAft>
                <a:spcPts val="600"/>
              </a:spcAft>
            </a:pPr>
            <a:r>
              <a:rPr lang="fr-FR" dirty="0"/>
              <a:t>(Données bulletin ANVL)</a:t>
            </a:r>
          </a:p>
          <a:p>
            <a:pPr marL="0" indent="0">
              <a:spcAft>
                <a:spcPts val="600"/>
              </a:spcAft>
            </a:pPr>
            <a:endParaRPr lang="fr-FR" dirty="0"/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FR" dirty="0"/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FR" dirty="0"/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674CAB8-B37F-422C-A1BB-7FA1ACE628FA}" type="slidenum">
              <a:rPr lang="fr-FR" altLang="fr-FR" smtClean="0"/>
              <a:pPr>
                <a:defRPr/>
              </a:pPr>
              <a:t>16</a:t>
            </a:fld>
            <a:endParaRPr lang="fr-FR" alt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Titre 2"/>
          <p:cNvSpPr txBox="1">
            <a:spLocks/>
          </p:cNvSpPr>
          <p:nvPr/>
        </p:nvSpPr>
        <p:spPr bwMode="auto">
          <a:xfrm>
            <a:off x="0" y="0"/>
            <a:ext cx="5724128" cy="62068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90000" tIns="91440" rIns="90000" bIns="4680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 b="1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9pPr>
          </a:lstStyle>
          <a:p>
            <a:r>
              <a:rPr lang="fr-FR" kern="0" dirty="0"/>
              <a:t>Synthèse 2014-2024</a:t>
            </a:r>
          </a:p>
        </p:txBody>
      </p:sp>
    </p:spTree>
    <p:extLst>
      <p:ext uri="{BB962C8B-B14F-4D97-AF65-F5344CB8AC3E}">
        <p14:creationId xmlns:p14="http://schemas.microsoft.com/office/powerpoint/2010/main" val="1284630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287524" y="764704"/>
            <a:ext cx="8568952" cy="4968552"/>
          </a:xfrm>
        </p:spPr>
        <p:txBody>
          <a:bodyPr/>
          <a:lstStyle/>
          <a:p>
            <a:pPr marL="0" indent="0">
              <a:spcAft>
                <a:spcPts val="600"/>
              </a:spcAft>
            </a:pPr>
            <a:r>
              <a:rPr lang="fr-FR" sz="4400" b="1" dirty="0"/>
              <a:t>PLANTES : 368 plantes vasculaires</a:t>
            </a:r>
          </a:p>
          <a:p>
            <a:pPr marL="0" indent="0">
              <a:spcAft>
                <a:spcPts val="600"/>
              </a:spcAft>
            </a:pPr>
            <a:r>
              <a:rPr lang="fr-FR" dirty="0"/>
              <a:t>30 à intérêt patrimonial important (8 revues ces 5 dernières années)</a:t>
            </a:r>
          </a:p>
          <a:p>
            <a:pPr marL="0" indent="0">
              <a:spcAft>
                <a:spcPts val="600"/>
              </a:spcAft>
            </a:pPr>
            <a:endParaRPr lang="fr-FR" dirty="0"/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FR" dirty="0"/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FR" dirty="0"/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674CAB8-B37F-422C-A1BB-7FA1ACE628FA}" type="slidenum">
              <a:rPr lang="fr-FR" altLang="fr-FR" smtClean="0"/>
              <a:pPr>
                <a:defRPr/>
              </a:pPr>
              <a:t>17</a:t>
            </a:fld>
            <a:endParaRPr lang="fr-FR" alt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8292670"/>
              </p:ext>
            </p:extLst>
          </p:nvPr>
        </p:nvGraphicFramePr>
        <p:xfrm>
          <a:off x="1157940" y="1916832"/>
          <a:ext cx="6798437" cy="3872783"/>
        </p:xfrm>
        <a:graphic>
          <a:graphicData uri="http://schemas.openxmlformats.org/drawingml/2006/table">
            <a:tbl>
              <a:tblPr/>
              <a:tblGrid>
                <a:gridCol w="3416395">
                  <a:extLst>
                    <a:ext uri="{9D8B030D-6E8A-4147-A177-3AD203B41FA5}">
                      <a16:colId xmlns:a16="http://schemas.microsoft.com/office/drawing/2014/main" val="4051385873"/>
                    </a:ext>
                  </a:extLst>
                </a:gridCol>
                <a:gridCol w="559899">
                  <a:extLst>
                    <a:ext uri="{9D8B030D-6E8A-4147-A177-3AD203B41FA5}">
                      <a16:colId xmlns:a16="http://schemas.microsoft.com/office/drawing/2014/main" val="3066356027"/>
                    </a:ext>
                  </a:extLst>
                </a:gridCol>
                <a:gridCol w="532253">
                  <a:extLst>
                    <a:ext uri="{9D8B030D-6E8A-4147-A177-3AD203B41FA5}">
                      <a16:colId xmlns:a16="http://schemas.microsoft.com/office/drawing/2014/main" val="1974649909"/>
                    </a:ext>
                  </a:extLst>
                </a:gridCol>
                <a:gridCol w="857160">
                  <a:extLst>
                    <a:ext uri="{9D8B030D-6E8A-4147-A177-3AD203B41FA5}">
                      <a16:colId xmlns:a16="http://schemas.microsoft.com/office/drawing/2014/main" val="2554825210"/>
                    </a:ext>
                  </a:extLst>
                </a:gridCol>
                <a:gridCol w="1432730">
                  <a:extLst>
                    <a:ext uri="{9D8B030D-6E8A-4147-A177-3AD203B41FA5}">
                      <a16:colId xmlns:a16="http://schemas.microsoft.com/office/drawing/2014/main" val="3570373761"/>
                    </a:ext>
                  </a:extLst>
                </a:gridCol>
              </a:tblGrid>
              <a:tr h="59846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 vernaculaire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Rareté</a:t>
                      </a:r>
                    </a:p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IDF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Liste</a:t>
                      </a:r>
                    </a:p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Rouge</a:t>
                      </a:r>
                    </a:p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IDF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Protection</a:t>
                      </a:r>
                    </a:p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IDF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Enjeu écologique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9528183"/>
                  </a:ext>
                </a:extLst>
              </a:tr>
              <a:tr h="14854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Asplenium</a:t>
                      </a:r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Billot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5319865"/>
                  </a:ext>
                </a:extLst>
              </a:tr>
              <a:tr h="14854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Orchis bouffon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Assez fort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6927062"/>
                  </a:ext>
                </a:extLst>
              </a:tr>
              <a:tr h="29708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Gaillet de Paris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Assez fort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110247"/>
                  </a:ext>
                </a:extLst>
              </a:tr>
              <a:tr h="29708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Porcelle</a:t>
                      </a:r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maculée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Assez fort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668355"/>
                  </a:ext>
                </a:extLst>
              </a:tr>
              <a:tr h="50664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Orchis singe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Assez fort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054033"/>
                  </a:ext>
                </a:extLst>
              </a:tr>
              <a:tr h="14854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Potentille des montagnes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Assez fort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05282"/>
                  </a:ext>
                </a:extLst>
              </a:tr>
              <a:tr h="27908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Renoncule des marais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Assez fort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0646722"/>
                  </a:ext>
                </a:extLst>
              </a:tr>
              <a:tr h="27908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Héliotrope d'Europe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Moyen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622662"/>
                  </a:ext>
                </a:extLst>
              </a:tr>
            </a:tbl>
          </a:graphicData>
        </a:graphic>
      </p:graphicFrame>
      <p:sp>
        <p:nvSpPr>
          <p:cNvPr id="11" name="Titre 2"/>
          <p:cNvSpPr txBox="1">
            <a:spLocks/>
          </p:cNvSpPr>
          <p:nvPr/>
        </p:nvSpPr>
        <p:spPr bwMode="auto">
          <a:xfrm>
            <a:off x="0" y="0"/>
            <a:ext cx="5724128" cy="62068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90000" tIns="91440" rIns="90000" bIns="4680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 b="1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9pPr>
          </a:lstStyle>
          <a:p>
            <a:r>
              <a:rPr lang="fr-FR" kern="0" dirty="0"/>
              <a:t>Synthèse 2011-2021</a:t>
            </a:r>
          </a:p>
        </p:txBody>
      </p:sp>
    </p:spTree>
    <p:extLst>
      <p:ext uri="{BB962C8B-B14F-4D97-AF65-F5344CB8AC3E}">
        <p14:creationId xmlns:p14="http://schemas.microsoft.com/office/powerpoint/2010/main" val="2050447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674CAB8-B37F-422C-A1BB-7FA1ACE628FA}" type="slidenum">
              <a:rPr lang="fr-FR" altLang="fr-FR" smtClean="0"/>
              <a:pPr>
                <a:defRPr/>
              </a:pPr>
              <a:t>18</a:t>
            </a:fld>
            <a:endParaRPr lang="fr-FR" alt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Titre 2"/>
          <p:cNvSpPr txBox="1">
            <a:spLocks/>
          </p:cNvSpPr>
          <p:nvPr/>
        </p:nvSpPr>
        <p:spPr bwMode="auto">
          <a:xfrm>
            <a:off x="0" y="0"/>
            <a:ext cx="5724128" cy="62068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90000" tIns="91440" rIns="90000" bIns="4680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 b="1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9pPr>
          </a:lstStyle>
          <a:p>
            <a:r>
              <a:rPr lang="fr-FR" kern="0" dirty="0"/>
              <a:t>Synthèse 2011-2021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47434" y="5338463"/>
            <a:ext cx="3559757" cy="354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fr-FR" i="1" dirty="0">
                <a:solidFill>
                  <a:srgbClr val="000000"/>
                </a:solidFill>
                <a:latin typeface="Calibri" panose="020F0502020204030204" pitchFamily="34" charset="0"/>
              </a:rPr>
              <a:t>Renoncule des marais, Orchis singe </a:t>
            </a:r>
          </a:p>
        </p:txBody>
      </p:sp>
      <p:sp>
        <p:nvSpPr>
          <p:cNvPr id="18" name="Espace réservé du contenu 3"/>
          <p:cNvSpPr txBox="1">
            <a:spLocks/>
          </p:cNvSpPr>
          <p:nvPr/>
        </p:nvSpPr>
        <p:spPr bwMode="auto">
          <a:xfrm>
            <a:off x="2649664" y="4782325"/>
            <a:ext cx="1052043" cy="32786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6" charset="0"/>
              <a:defRPr sz="2000" b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6" charset="0"/>
              <a:defRPr sz="1800" b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6" charset="0"/>
              <a:defRPr sz="1600" b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1000" b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algn="ctr" fontAlgn="ctr"/>
            <a:r>
              <a:rPr lang="fr-FR" sz="16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Assez fort</a:t>
            </a:r>
          </a:p>
        </p:txBody>
      </p:sp>
      <p:sp>
        <p:nvSpPr>
          <p:cNvPr id="20" name="Espace réservé du contenu 3"/>
          <p:cNvSpPr txBox="1">
            <a:spLocks/>
          </p:cNvSpPr>
          <p:nvPr/>
        </p:nvSpPr>
        <p:spPr bwMode="auto">
          <a:xfrm>
            <a:off x="179512" y="764704"/>
            <a:ext cx="8568952" cy="967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6" charset="0"/>
              <a:defRPr sz="2000" b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6" charset="0"/>
              <a:defRPr sz="1800" b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6" charset="0"/>
              <a:defRPr sz="1600" b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1000" b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>
              <a:spcAft>
                <a:spcPts val="600"/>
              </a:spcAft>
            </a:pPr>
            <a:r>
              <a:rPr lang="fr-FR" sz="4400" b="1" kern="0" dirty="0"/>
              <a:t>Plantes patrimoniales</a:t>
            </a:r>
            <a:endParaRPr lang="fr-FR" kern="0" dirty="0"/>
          </a:p>
          <a:p>
            <a:pPr marL="0" indent="0">
              <a:spcAft>
                <a:spcPts val="600"/>
              </a:spcAft>
            </a:pPr>
            <a:endParaRPr lang="fr-FR" kern="0" dirty="0"/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FR" kern="0" dirty="0"/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FR" kern="0" dirty="0"/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FR" kern="0" dirty="0"/>
          </a:p>
        </p:txBody>
      </p:sp>
      <p:pic>
        <p:nvPicPr>
          <p:cNvPr id="3074" name="Picture 2" descr="fr.mnhn.inpn.model.isb.Espece@528dd275">
            <a:extLst>
              <a:ext uri="{FF2B5EF4-FFF2-40B4-BE49-F238E27FC236}">
                <a16:creationId xmlns:a16="http://schemas.microsoft.com/office/drawing/2014/main" id="{1EA09669-F7C9-F70B-954C-972AD5EBC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85" y="1552941"/>
            <a:ext cx="2380356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 20" descr="Une image contenant fleur, plante, orchidée, flore&#10;&#10;Description générée automatiquement">
            <a:extLst>
              <a:ext uri="{FF2B5EF4-FFF2-40B4-BE49-F238E27FC236}">
                <a16:creationId xmlns:a16="http://schemas.microsoft.com/office/drawing/2014/main" id="{7D4789AB-5480-756F-5AA6-4DC352E2FC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69082" y="3047654"/>
            <a:ext cx="3285934" cy="2464451"/>
          </a:xfrm>
          <a:prstGeom prst="rect">
            <a:avLst/>
          </a:prstGeom>
        </p:spPr>
      </p:pic>
      <p:pic>
        <p:nvPicPr>
          <p:cNvPr id="23" name="Image 22" descr="Une image contenant fleur, plante, orchidée, pétale&#10;&#10;Description générée automatiquement">
            <a:extLst>
              <a:ext uri="{FF2B5EF4-FFF2-40B4-BE49-F238E27FC236}">
                <a16:creationId xmlns:a16="http://schemas.microsoft.com/office/drawing/2014/main" id="{176AEA02-F816-2B53-9663-68CDBDEA1F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566" y="1052736"/>
            <a:ext cx="2234555" cy="2764545"/>
          </a:xfrm>
          <a:prstGeom prst="rect">
            <a:avLst/>
          </a:prstGeom>
        </p:spPr>
      </p:pic>
      <p:sp>
        <p:nvSpPr>
          <p:cNvPr id="24" name="Flèche : droite 23">
            <a:extLst>
              <a:ext uri="{FF2B5EF4-FFF2-40B4-BE49-F238E27FC236}">
                <a16:creationId xmlns:a16="http://schemas.microsoft.com/office/drawing/2014/main" id="{FBA8838B-DAAD-93EC-422A-403D08F10333}"/>
              </a:ext>
            </a:extLst>
          </p:cNvPr>
          <p:cNvSpPr/>
          <p:nvPr/>
        </p:nvSpPr>
        <p:spPr bwMode="auto">
          <a:xfrm rot="18893993">
            <a:off x="5679892" y="2568921"/>
            <a:ext cx="1067731" cy="411484"/>
          </a:xfrm>
          <a:prstGeom prst="rightArrow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SimSun" charset="-122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9EF7BC1-7031-1130-8638-1EA071A79A5F}"/>
              </a:ext>
            </a:extLst>
          </p:cNvPr>
          <p:cNvSpPr txBox="1"/>
          <p:nvPr/>
        </p:nvSpPr>
        <p:spPr>
          <a:xfrm>
            <a:off x="5719743" y="5693240"/>
            <a:ext cx="720081" cy="264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A. KITA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570D2D3-18C4-6D02-6B3A-E433E6663385}"/>
              </a:ext>
            </a:extLst>
          </p:cNvPr>
          <p:cNvSpPr txBox="1"/>
          <p:nvPr/>
        </p:nvSpPr>
        <p:spPr>
          <a:xfrm>
            <a:off x="6619566" y="3559951"/>
            <a:ext cx="720081" cy="264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A. KITA</a:t>
            </a:r>
          </a:p>
        </p:txBody>
      </p:sp>
    </p:spTree>
    <p:extLst>
      <p:ext uri="{BB962C8B-B14F-4D97-AF65-F5344CB8AC3E}">
        <p14:creationId xmlns:p14="http://schemas.microsoft.com/office/powerpoint/2010/main" val="3802312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674CAB8-B37F-422C-A1BB-7FA1ACE628FA}" type="slidenum">
              <a:rPr lang="fr-FR" altLang="fr-FR" smtClean="0"/>
              <a:pPr>
                <a:defRPr/>
              </a:pPr>
              <a:t>19</a:t>
            </a:fld>
            <a:endParaRPr lang="fr-FR" alt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Titre 2"/>
          <p:cNvSpPr txBox="1">
            <a:spLocks/>
          </p:cNvSpPr>
          <p:nvPr/>
        </p:nvSpPr>
        <p:spPr bwMode="auto">
          <a:xfrm>
            <a:off x="0" y="0"/>
            <a:ext cx="5724128" cy="62068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90000" tIns="91440" rIns="90000" bIns="4680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 b="1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9pPr>
          </a:lstStyle>
          <a:p>
            <a:r>
              <a:rPr lang="fr-FR" kern="0" dirty="0"/>
              <a:t>Synthèse 2014-2024</a:t>
            </a:r>
          </a:p>
        </p:txBody>
      </p:sp>
      <p:sp>
        <p:nvSpPr>
          <p:cNvPr id="14" name="Espace réservé du contenu 3"/>
          <p:cNvSpPr txBox="1">
            <a:spLocks/>
          </p:cNvSpPr>
          <p:nvPr/>
        </p:nvSpPr>
        <p:spPr bwMode="auto">
          <a:xfrm>
            <a:off x="179512" y="764704"/>
            <a:ext cx="8568952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6" charset="0"/>
              <a:defRPr sz="2000" b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6" charset="0"/>
              <a:defRPr sz="1800" b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6" charset="0"/>
              <a:defRPr sz="1600" b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1000" b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>
              <a:spcAft>
                <a:spcPts val="600"/>
              </a:spcAft>
            </a:pPr>
            <a:r>
              <a:rPr lang="fr-FR" sz="4400" b="1" kern="0" dirty="0"/>
              <a:t>Plantes patrimoniales</a:t>
            </a:r>
          </a:p>
          <a:p>
            <a:pPr marL="0" indent="0">
              <a:spcAft>
                <a:spcPts val="600"/>
              </a:spcAft>
            </a:pPr>
            <a:r>
              <a:rPr lang="fr-FR" dirty="0"/>
              <a:t>8 revues récemment sur 30 : &gt;</a:t>
            </a:r>
            <a:r>
              <a:rPr lang="fr-FR" b="1" dirty="0"/>
              <a:t>22</a:t>
            </a:r>
            <a:r>
              <a:rPr lang="fr-FR" dirty="0"/>
              <a:t> </a:t>
            </a:r>
            <a:r>
              <a:rPr lang="fr-FR" b="1" dirty="0"/>
              <a:t>espèces à rechercher durant l’ABC !</a:t>
            </a:r>
          </a:p>
          <a:p>
            <a:pPr marL="0" indent="0">
              <a:spcAft>
                <a:spcPts val="600"/>
              </a:spcAft>
            </a:pPr>
            <a:endParaRPr lang="fr-FR" b="1" kern="0" dirty="0"/>
          </a:p>
          <a:p>
            <a:pPr marL="0" indent="0">
              <a:spcAft>
                <a:spcPts val="600"/>
              </a:spcAft>
            </a:pPr>
            <a:endParaRPr lang="fr-FR" kern="0" dirty="0"/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FR" kern="0" dirty="0"/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FR" kern="0" dirty="0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CADE8587-F0C1-846B-57A1-8D2F59966640}"/>
              </a:ext>
            </a:extLst>
          </p:cNvPr>
          <p:cNvGrpSpPr/>
          <p:nvPr/>
        </p:nvGrpSpPr>
        <p:grpSpPr>
          <a:xfrm>
            <a:off x="3851920" y="2163648"/>
            <a:ext cx="2279086" cy="3538818"/>
            <a:chOff x="3851920" y="2163648"/>
            <a:chExt cx="2279086" cy="3538818"/>
          </a:xfrm>
        </p:grpSpPr>
        <p:pic>
          <p:nvPicPr>
            <p:cNvPr id="4100" name="Picture 4">
              <a:extLst>
                <a:ext uri="{FF2B5EF4-FFF2-40B4-BE49-F238E27FC236}">
                  <a16:creationId xmlns:a16="http://schemas.microsoft.com/office/drawing/2014/main" id="{E5F7BC17-9E82-0F16-550A-7A891415C1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20" y="2163648"/>
              <a:ext cx="2278209" cy="3538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5744927C-FADE-E5E9-5397-1F524E27C6CF}"/>
                </a:ext>
              </a:extLst>
            </p:cNvPr>
            <p:cNvSpPr txBox="1"/>
            <p:nvPr/>
          </p:nvSpPr>
          <p:spPr>
            <a:xfrm>
              <a:off x="5410925" y="5352498"/>
              <a:ext cx="720081" cy="349968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chemeClr val="tx1"/>
                  </a:solidFill>
                </a:rPr>
                <a:t>EN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5657EB6A-7E91-C041-0718-6237A44F41F8}"/>
              </a:ext>
            </a:extLst>
          </p:cNvPr>
          <p:cNvSpPr/>
          <p:nvPr/>
        </p:nvSpPr>
        <p:spPr>
          <a:xfrm>
            <a:off x="1860571" y="5939231"/>
            <a:ext cx="5632311" cy="354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Vesce printanière, Potamot graminé, Genêt d’Angleterre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D0E06CCB-DB6B-6C8D-2ED5-8D2FF008AC86}"/>
              </a:ext>
            </a:extLst>
          </p:cNvPr>
          <p:cNvGrpSpPr/>
          <p:nvPr/>
        </p:nvGrpSpPr>
        <p:grpSpPr>
          <a:xfrm>
            <a:off x="707706" y="1995904"/>
            <a:ext cx="2292407" cy="3893131"/>
            <a:chOff x="707706" y="1995904"/>
            <a:chExt cx="2292407" cy="3893131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56DB0FC4-D237-2960-C10C-DB3ED4559268}"/>
                </a:ext>
              </a:extLst>
            </p:cNvPr>
            <p:cNvGrpSpPr/>
            <p:nvPr/>
          </p:nvGrpSpPr>
          <p:grpSpPr>
            <a:xfrm>
              <a:off x="721467" y="1995904"/>
              <a:ext cx="2278646" cy="3893131"/>
              <a:chOff x="683568" y="1995904"/>
              <a:chExt cx="2278646" cy="3893131"/>
            </a:xfrm>
          </p:grpSpPr>
          <p:pic>
            <p:nvPicPr>
              <p:cNvPr id="10" name="Image 9" descr="Une image contenant bourgeon, Tige, Pédicelle, fleur&#10;&#10;Description générée automatiquement">
                <a:extLst>
                  <a:ext uri="{FF2B5EF4-FFF2-40B4-BE49-F238E27FC236}">
                    <a16:creationId xmlns:a16="http://schemas.microsoft.com/office/drawing/2014/main" id="{7D97A29A-1D93-2816-85E5-06E31A0CF1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568" y="1995904"/>
                <a:ext cx="2278208" cy="3874306"/>
              </a:xfrm>
              <a:prstGeom prst="rect">
                <a:avLst/>
              </a:prstGeom>
            </p:spPr>
          </p:pic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A0EBE3CE-EDE5-A0B5-DD35-939AAC5C7E61}"/>
                  </a:ext>
                </a:extLst>
              </p:cNvPr>
              <p:cNvSpPr txBox="1"/>
              <p:nvPr/>
            </p:nvSpPr>
            <p:spPr>
              <a:xfrm>
                <a:off x="2242133" y="5539067"/>
                <a:ext cx="720081" cy="34996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 dirty="0">
                    <a:solidFill>
                      <a:schemeClr val="tx1"/>
                    </a:solidFill>
                  </a:rPr>
                  <a:t>VU</a:t>
                </a:r>
              </a:p>
            </p:txBody>
          </p:sp>
        </p:grp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40406198-569E-4375-B477-F8119FCA052B}"/>
                </a:ext>
              </a:extLst>
            </p:cNvPr>
            <p:cNvSpPr txBox="1"/>
            <p:nvPr/>
          </p:nvSpPr>
          <p:spPr>
            <a:xfrm>
              <a:off x="707706" y="5589165"/>
              <a:ext cx="720081" cy="264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A. KITA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1C49FCD3-A918-2C3F-295E-C6E35ECE22F8}"/>
              </a:ext>
            </a:extLst>
          </p:cNvPr>
          <p:cNvGrpSpPr/>
          <p:nvPr/>
        </p:nvGrpSpPr>
        <p:grpSpPr>
          <a:xfrm>
            <a:off x="6786089" y="1995904"/>
            <a:ext cx="2055251" cy="2752943"/>
            <a:chOff x="6786089" y="1995904"/>
            <a:chExt cx="2055251" cy="2752943"/>
          </a:xfrm>
        </p:grpSpPr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91790B83-723E-F133-EB8F-2588CD4D7FA3}"/>
                </a:ext>
              </a:extLst>
            </p:cNvPr>
            <p:cNvGrpSpPr/>
            <p:nvPr/>
          </p:nvGrpSpPr>
          <p:grpSpPr>
            <a:xfrm>
              <a:off x="6799381" y="1995904"/>
              <a:ext cx="2041959" cy="2721772"/>
              <a:chOff x="6799381" y="1995904"/>
              <a:chExt cx="2041959" cy="2721772"/>
            </a:xfrm>
          </p:grpSpPr>
          <p:pic>
            <p:nvPicPr>
              <p:cNvPr id="4098" name="Picture 2" descr="fr.mnhn.inpn.model.isb.Espece@a119e62">
                <a:extLst>
                  <a:ext uri="{FF2B5EF4-FFF2-40B4-BE49-F238E27FC236}">
                    <a16:creationId xmlns:a16="http://schemas.microsoft.com/office/drawing/2014/main" id="{54B11470-A358-2C01-8ECD-C56DBAC49A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99381" y="1995904"/>
                <a:ext cx="2041959" cy="27217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746D17B4-AA1A-0DF3-BB27-0F849310FACF}"/>
                  </a:ext>
                </a:extLst>
              </p:cNvPr>
              <p:cNvSpPr txBox="1"/>
              <p:nvPr/>
            </p:nvSpPr>
            <p:spPr>
              <a:xfrm>
                <a:off x="8121259" y="4367708"/>
                <a:ext cx="720081" cy="349968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 dirty="0">
                    <a:solidFill>
                      <a:schemeClr val="tx1"/>
                    </a:solidFill>
                  </a:rPr>
                  <a:t>CR</a:t>
                </a:r>
              </a:p>
            </p:txBody>
          </p:sp>
        </p:grp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DD2B40D3-CD05-E797-B277-69FD6EDEA4EC}"/>
                </a:ext>
              </a:extLst>
            </p:cNvPr>
            <p:cNvSpPr txBox="1"/>
            <p:nvPr/>
          </p:nvSpPr>
          <p:spPr>
            <a:xfrm>
              <a:off x="6786089" y="4484800"/>
              <a:ext cx="1319604" cy="264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P. GOURDAIN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467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Contexte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674CAB8-B37F-422C-A1BB-7FA1ACE628FA}" type="slidenum">
              <a:rPr lang="fr-FR" altLang="fr-FR" smtClean="0"/>
              <a:pPr>
                <a:defRPr/>
              </a:pPr>
              <a:t>2</a:t>
            </a:fld>
            <a:endParaRPr lang="fr-FR" altLang="fr-FR"/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27013" y="1356279"/>
            <a:ext cx="7837487" cy="4015909"/>
          </a:xfrm>
          <a:prstGeom prst="rect">
            <a:avLst/>
          </a:prstGeom>
          <a:solidFill>
            <a:srgbClr val="FFFFFF">
              <a:alpha val="8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defPPr>
              <a:defRPr lang="en-GB"/>
            </a:defPPr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500" b="1">
                <a:solidFill>
                  <a:srgbClr val="000000"/>
                </a:solidFill>
                <a:latin typeface="+mn-lt"/>
                <a:cs typeface="Arial Unicode MS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cs typeface="Arial Unicode MS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cs typeface="Arial Unicode MS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cs typeface="Arial Unicode MS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cs typeface="Arial Unicode MS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cs typeface="Arial Unicode MS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cs typeface="Arial Unicode MS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cs typeface="Arial Unicode MS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cs typeface="Arial Unicode MS" pitchFamily="32" charset="0"/>
              </a:defRPr>
            </a:lvl9pPr>
          </a:lstStyle>
          <a:p>
            <a:r>
              <a:rPr lang="fr-FR" altLang="fr-FR" dirty="0"/>
              <a:t>6ème grande extinction de masse.</a:t>
            </a:r>
          </a:p>
          <a:p>
            <a:endParaRPr lang="fr-FR" altLang="fr-FR" dirty="0"/>
          </a:p>
          <a:p>
            <a:r>
              <a:rPr lang="fr-FR" altLang="fr-FR" b="0" dirty="0"/>
              <a:t>Baisse de 75 % des populations d’insectes en 30 ans (Allemagne, 2017)</a:t>
            </a:r>
          </a:p>
          <a:p>
            <a:endParaRPr lang="fr-FR" altLang="fr-FR" b="0" dirty="0"/>
          </a:p>
          <a:p>
            <a:r>
              <a:rPr lang="fr-FR" altLang="fr-FR" b="0" dirty="0"/>
              <a:t>Baisse de 33 % des populations d’oiseaux nicheurs en 15 ans (France, sources STOC, 2018)</a:t>
            </a:r>
          </a:p>
          <a:p>
            <a:endParaRPr lang="fr-FR" altLang="fr-FR" b="0" dirty="0"/>
          </a:p>
          <a:p>
            <a:r>
              <a:rPr lang="fr-FR" altLang="fr-FR" b="0" dirty="0"/>
              <a:t>+ 50 % des zones humides détruites</a:t>
            </a:r>
          </a:p>
          <a:p>
            <a:endParaRPr lang="fr-FR" altLang="fr-FR" b="0" dirty="0"/>
          </a:p>
          <a:p>
            <a:r>
              <a:rPr lang="fr-FR" altLang="fr-FR" b="0" dirty="0"/>
              <a:t>Dérèglement climatique</a:t>
            </a:r>
          </a:p>
        </p:txBody>
      </p:sp>
    </p:spTree>
    <p:extLst>
      <p:ext uri="{BB962C8B-B14F-4D97-AF65-F5344CB8AC3E}">
        <p14:creationId xmlns:p14="http://schemas.microsoft.com/office/powerpoint/2010/main" val="36159901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251520" y="1052736"/>
            <a:ext cx="8568952" cy="4968552"/>
          </a:xfrm>
        </p:spPr>
        <p:txBody>
          <a:bodyPr/>
          <a:lstStyle/>
          <a:p>
            <a:pPr marL="0" indent="0"/>
            <a:r>
              <a:rPr lang="fr-FR" sz="4400" b="1" dirty="0"/>
              <a:t>OISEAUX : 63 espèces</a:t>
            </a:r>
          </a:p>
          <a:p>
            <a:pPr marL="0" indent="0"/>
            <a:endParaRPr lang="fr-FR" dirty="0"/>
          </a:p>
          <a:p>
            <a:pPr marL="0" indent="0"/>
            <a:r>
              <a:rPr lang="fr-FR" dirty="0"/>
              <a:t>Distinction  nicheurs /oiseaux de passage</a:t>
            </a:r>
          </a:p>
          <a:p>
            <a:pPr marL="0" indent="0"/>
            <a:r>
              <a:rPr lang="fr-FR" dirty="0"/>
              <a:t>Souvent impossible sur données passées</a:t>
            </a:r>
          </a:p>
          <a:p>
            <a:pPr marL="0" indent="0"/>
            <a:endParaRPr lang="fr-FR" dirty="0"/>
          </a:p>
          <a:p>
            <a:pPr marL="0" indent="0"/>
            <a:r>
              <a:rPr lang="fr-FR" dirty="0"/>
              <a:t>Groupe à diversité moyenne mais assez visible</a:t>
            </a:r>
          </a:p>
          <a:p>
            <a:pPr marL="0" indent="0"/>
            <a:r>
              <a:rPr lang="fr-FR" dirty="0"/>
              <a:t>(environ 178 espèces nicheuses en IdF)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674CAB8-B37F-422C-A1BB-7FA1ACE628FA}" type="slidenum">
              <a:rPr lang="fr-FR" altLang="fr-FR" smtClean="0"/>
              <a:pPr>
                <a:defRPr/>
              </a:pPr>
              <a:t>20</a:t>
            </a:fld>
            <a:endParaRPr lang="fr-FR" altLang="fr-FR"/>
          </a:p>
        </p:txBody>
      </p:sp>
      <p:pic>
        <p:nvPicPr>
          <p:cNvPr id="2053" name="Picture 5" descr="C:\Users\Guillaume LARREGLE\Desktop\wetransfer-15b29b\Mésange bleue modifiée� 164 Ko Dessins, Nature, Oiseau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1123" y="1916832"/>
            <a:ext cx="2671013" cy="332469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Titre 2"/>
          <p:cNvSpPr txBox="1">
            <a:spLocks/>
          </p:cNvSpPr>
          <p:nvPr/>
        </p:nvSpPr>
        <p:spPr bwMode="auto">
          <a:xfrm>
            <a:off x="0" y="0"/>
            <a:ext cx="5724128" cy="62068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90000" tIns="91440" rIns="90000" bIns="4680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 b="1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9pPr>
          </a:lstStyle>
          <a:p>
            <a:r>
              <a:rPr lang="fr-FR" kern="0" dirty="0"/>
              <a:t>Synthèse 2014-2024</a:t>
            </a:r>
          </a:p>
        </p:txBody>
      </p:sp>
    </p:spTree>
    <p:extLst>
      <p:ext uri="{BB962C8B-B14F-4D97-AF65-F5344CB8AC3E}">
        <p14:creationId xmlns:p14="http://schemas.microsoft.com/office/powerpoint/2010/main" val="22397005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179512" y="764704"/>
            <a:ext cx="8568952" cy="4968552"/>
          </a:xfrm>
        </p:spPr>
        <p:txBody>
          <a:bodyPr/>
          <a:lstStyle/>
          <a:p>
            <a:pPr marL="0" indent="0"/>
            <a:r>
              <a:rPr lang="fr-FR" sz="4400" b="1" dirty="0"/>
              <a:t>OISEAUX : 63 espèces</a:t>
            </a:r>
          </a:p>
          <a:p>
            <a:pPr marL="0" indent="0"/>
            <a:r>
              <a:rPr lang="fr-FR" dirty="0"/>
              <a:t>Quelques espèces patrimoniales potentiellement nicheuses sur la commune -&gt; une seule nicheuse probable avec un enjeu écologique important : la </a:t>
            </a:r>
            <a:r>
              <a:rPr lang="fr-FR" b="1" dirty="0"/>
              <a:t>Huppe fasciée </a:t>
            </a:r>
            <a:r>
              <a:rPr lang="fr-FR" dirty="0"/>
              <a:t>(</a:t>
            </a:r>
            <a:r>
              <a:rPr lang="fr-FR" b="1" i="1" dirty="0" err="1"/>
              <a:t>Upupa</a:t>
            </a:r>
            <a:r>
              <a:rPr lang="fr-FR" b="1" i="1" dirty="0"/>
              <a:t> </a:t>
            </a:r>
            <a:r>
              <a:rPr lang="fr-FR" b="1" i="1" dirty="0" err="1"/>
              <a:t>epops</a:t>
            </a:r>
            <a:r>
              <a:rPr lang="fr-FR" dirty="0"/>
              <a:t>)</a:t>
            </a:r>
          </a:p>
          <a:p>
            <a:pPr marL="0" indent="0"/>
            <a:endParaRPr lang="fr-FR" dirty="0"/>
          </a:p>
          <a:p>
            <a:pPr marL="0" indent="0"/>
            <a:endParaRPr lang="fr-FR" dirty="0"/>
          </a:p>
          <a:p>
            <a:pPr marL="0" indent="0"/>
            <a:r>
              <a:rPr lang="fr-FR" dirty="0"/>
              <a:t>+ une espèce toujours nicheuse ?</a:t>
            </a:r>
          </a:p>
          <a:p>
            <a:pPr marL="0" indent="0"/>
            <a:r>
              <a:rPr lang="fr-FR" b="1" dirty="0"/>
              <a:t>Qui est-ce ?</a:t>
            </a:r>
          </a:p>
          <a:p>
            <a:pPr marL="0" indent="0"/>
            <a:endParaRPr lang="fr-FR" dirty="0"/>
          </a:p>
          <a:p>
            <a:pPr marL="0" indent="0"/>
            <a:endParaRPr lang="fr-FR" dirty="0"/>
          </a:p>
          <a:p>
            <a:pPr marL="0" indent="0"/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674CAB8-B37F-422C-A1BB-7FA1ACE628FA}" type="slidenum">
              <a:rPr lang="fr-FR" altLang="fr-FR" smtClean="0"/>
              <a:pPr>
                <a:defRPr/>
              </a:pPr>
              <a:t>21</a:t>
            </a:fld>
            <a:endParaRPr lang="fr-FR" alt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Titre 2"/>
          <p:cNvSpPr txBox="1">
            <a:spLocks/>
          </p:cNvSpPr>
          <p:nvPr/>
        </p:nvSpPr>
        <p:spPr bwMode="auto">
          <a:xfrm>
            <a:off x="0" y="0"/>
            <a:ext cx="5724128" cy="62068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90000" tIns="91440" rIns="90000" bIns="4680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 b="1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9pPr>
          </a:lstStyle>
          <a:p>
            <a:r>
              <a:rPr lang="fr-FR" kern="0" dirty="0"/>
              <a:t>Synthèse 2014-2024</a:t>
            </a:r>
          </a:p>
        </p:txBody>
      </p:sp>
      <p:pic>
        <p:nvPicPr>
          <p:cNvPr id="12" name="MNHN-SO-2021-1257">
            <a:hlinkClick r:id="" action="ppaction://media"/>
            <a:extLst>
              <a:ext uri="{FF2B5EF4-FFF2-40B4-BE49-F238E27FC236}">
                <a16:creationId xmlns:a16="http://schemas.microsoft.com/office/drawing/2014/main" id="{2715877C-5A89-148D-BF77-BFAF384E66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75612" y="4994269"/>
            <a:ext cx="609600" cy="609600"/>
          </a:xfrm>
          <a:prstGeom prst="rect">
            <a:avLst/>
          </a:prstGeom>
        </p:spPr>
      </p:pic>
      <p:pic>
        <p:nvPicPr>
          <p:cNvPr id="13" name="MNHN-SO-2021-2229">
            <a:hlinkClick r:id="" action="ppaction://media"/>
            <a:extLst>
              <a:ext uri="{FF2B5EF4-FFF2-40B4-BE49-F238E27FC236}">
                <a16:creationId xmlns:a16="http://schemas.microsoft.com/office/drawing/2014/main" id="{219FE61B-3DFF-AFA0-1EF9-1207C2BE93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72041" y="4254587"/>
            <a:ext cx="609600" cy="609600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5425DE24-208B-8588-659C-BBB50F2AECAD}"/>
              </a:ext>
            </a:extLst>
          </p:cNvPr>
          <p:cNvGrpSpPr/>
          <p:nvPr/>
        </p:nvGrpSpPr>
        <p:grpSpPr>
          <a:xfrm>
            <a:off x="4374169" y="3155231"/>
            <a:ext cx="3621457" cy="2881536"/>
            <a:chOff x="4374169" y="3155231"/>
            <a:chExt cx="3621457" cy="288153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43719A0F-E8FD-B72B-B749-F4B5D0996AD2}"/>
                </a:ext>
              </a:extLst>
            </p:cNvPr>
            <p:cNvGrpSpPr/>
            <p:nvPr/>
          </p:nvGrpSpPr>
          <p:grpSpPr>
            <a:xfrm>
              <a:off x="4374169" y="3155231"/>
              <a:ext cx="3621457" cy="2881536"/>
              <a:chOff x="4374169" y="3155231"/>
              <a:chExt cx="3621457" cy="2881536"/>
            </a:xfrm>
          </p:grpSpPr>
          <p:pic>
            <p:nvPicPr>
              <p:cNvPr id="10" name="Image 9" descr="Une image contenant oiseau, huppe, ciel, plein air&#10;&#10;Description générée automatiquement">
                <a:extLst>
                  <a:ext uri="{FF2B5EF4-FFF2-40B4-BE49-F238E27FC236}">
                    <a16:creationId xmlns:a16="http://schemas.microsoft.com/office/drawing/2014/main" id="{64EE8DCF-E13F-23DB-4984-E11F38333D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74169" y="3155231"/>
                <a:ext cx="3621457" cy="2808312"/>
              </a:xfrm>
              <a:prstGeom prst="rect">
                <a:avLst/>
              </a:prstGeom>
              <a:effectLst>
                <a:softEdge rad="63500"/>
              </a:effectLst>
            </p:spPr>
          </p:pic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0788410F-152D-9515-BA86-56B02C1310FD}"/>
                  </a:ext>
                </a:extLst>
              </p:cNvPr>
              <p:cNvSpPr txBox="1"/>
              <p:nvPr/>
            </p:nvSpPr>
            <p:spPr>
              <a:xfrm>
                <a:off x="4374169" y="5686799"/>
                <a:ext cx="720081" cy="349968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 dirty="0">
                    <a:solidFill>
                      <a:schemeClr val="tx1"/>
                    </a:solidFill>
                  </a:rPr>
                  <a:t>EN</a:t>
                </a:r>
              </a:p>
            </p:txBody>
          </p:sp>
        </p:grp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E4AAD48C-1A49-5C4B-D6F1-F4821FAECEDF}"/>
                </a:ext>
              </a:extLst>
            </p:cNvPr>
            <p:cNvSpPr txBox="1"/>
            <p:nvPr/>
          </p:nvSpPr>
          <p:spPr>
            <a:xfrm>
              <a:off x="7092279" y="5584352"/>
              <a:ext cx="720081" cy="264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chemeClr val="tx1"/>
                  </a:solidFill>
                </a:rPr>
                <a:t>A. KITA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818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2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1417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6204B-825D-F634-853B-4B1DBED4C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A702AB2-9D89-2E99-5900-DD12689C7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764704"/>
            <a:ext cx="8568952" cy="4968552"/>
          </a:xfrm>
        </p:spPr>
        <p:txBody>
          <a:bodyPr/>
          <a:lstStyle/>
          <a:p>
            <a:pPr marL="0" indent="0"/>
            <a:r>
              <a:rPr lang="fr-FR" sz="4400" b="1" dirty="0"/>
              <a:t>OISEAUX : 63 espèces</a:t>
            </a:r>
          </a:p>
          <a:p>
            <a:pPr marL="0" indent="0"/>
            <a:r>
              <a:rPr lang="fr-FR" dirty="0"/>
              <a:t>Quelques espèces patrimoniales potentiellement nicheuses sur la commune -&gt; une seule nicheuse probable avec un enjeu écologique important : la </a:t>
            </a:r>
            <a:r>
              <a:rPr lang="fr-FR" b="1" dirty="0"/>
              <a:t>Huppe fasciée </a:t>
            </a:r>
            <a:r>
              <a:rPr lang="fr-FR" dirty="0"/>
              <a:t>(</a:t>
            </a:r>
            <a:r>
              <a:rPr lang="fr-FR" b="1" i="1" dirty="0" err="1"/>
              <a:t>Upupa</a:t>
            </a:r>
            <a:r>
              <a:rPr lang="fr-FR" b="1" i="1" dirty="0"/>
              <a:t> </a:t>
            </a:r>
            <a:r>
              <a:rPr lang="fr-FR" b="1" i="1" dirty="0" err="1"/>
              <a:t>epops</a:t>
            </a:r>
            <a:r>
              <a:rPr lang="fr-FR" dirty="0"/>
              <a:t>)</a:t>
            </a:r>
          </a:p>
          <a:p>
            <a:pPr marL="0" indent="0"/>
            <a:endParaRPr lang="fr-FR" dirty="0"/>
          </a:p>
          <a:p>
            <a:pPr marL="0" indent="0"/>
            <a:endParaRPr lang="fr-FR" dirty="0"/>
          </a:p>
          <a:p>
            <a:pPr marL="0" indent="0"/>
            <a:r>
              <a:rPr lang="fr-FR" dirty="0"/>
              <a:t>+ une espèce toujours nicheuse ?</a:t>
            </a:r>
          </a:p>
          <a:p>
            <a:pPr marL="0" indent="0"/>
            <a:r>
              <a:rPr lang="fr-FR" b="1" dirty="0"/>
              <a:t>Qui est-ce ?</a:t>
            </a:r>
          </a:p>
          <a:p>
            <a:pPr marL="0" indent="0"/>
            <a:endParaRPr lang="fr-FR" dirty="0"/>
          </a:p>
          <a:p>
            <a:pPr marL="0" indent="0"/>
            <a:endParaRPr lang="fr-FR" dirty="0"/>
          </a:p>
          <a:p>
            <a:pPr marL="0" indent="0"/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7397CB0-58B1-8E0D-B428-73BBF6BB74CF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674CAB8-B37F-422C-A1BB-7FA1ACE628FA}" type="slidenum">
              <a:rPr lang="fr-FR" altLang="fr-FR" smtClean="0"/>
              <a:pPr>
                <a:defRPr/>
              </a:pPr>
              <a:t>22</a:t>
            </a:fld>
            <a:endParaRPr lang="fr-FR" alt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27D5532-9E91-F331-A6F4-2D1286CA7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Titre 2">
            <a:extLst>
              <a:ext uri="{FF2B5EF4-FFF2-40B4-BE49-F238E27FC236}">
                <a16:creationId xmlns:a16="http://schemas.microsoft.com/office/drawing/2014/main" id="{63BA5D62-29A6-C4E1-CBB9-71F5AD2D4571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5724128" cy="62068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90000" tIns="91440" rIns="90000" bIns="4680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 b="1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9pPr>
          </a:lstStyle>
          <a:p>
            <a:r>
              <a:rPr lang="fr-FR" kern="0" dirty="0"/>
              <a:t>Synthèse 2014-2024</a:t>
            </a:r>
          </a:p>
        </p:txBody>
      </p:sp>
      <p:pic>
        <p:nvPicPr>
          <p:cNvPr id="12" name="MNHN-SO-2021-1257">
            <a:hlinkClick r:id="" action="ppaction://media"/>
            <a:extLst>
              <a:ext uri="{FF2B5EF4-FFF2-40B4-BE49-F238E27FC236}">
                <a16:creationId xmlns:a16="http://schemas.microsoft.com/office/drawing/2014/main" id="{A07284EA-943F-BBE7-7ACA-6F75A037D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75612" y="4994269"/>
            <a:ext cx="609600" cy="609600"/>
          </a:xfrm>
          <a:prstGeom prst="rect">
            <a:avLst/>
          </a:prstGeom>
        </p:spPr>
      </p:pic>
      <p:pic>
        <p:nvPicPr>
          <p:cNvPr id="13" name="MNHN-SO-2021-2229">
            <a:hlinkClick r:id="" action="ppaction://media"/>
            <a:extLst>
              <a:ext uri="{FF2B5EF4-FFF2-40B4-BE49-F238E27FC236}">
                <a16:creationId xmlns:a16="http://schemas.microsoft.com/office/drawing/2014/main" id="{309DE7A9-4F50-82F0-F0BE-E1EFF3BF091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72041" y="4254587"/>
            <a:ext cx="609600" cy="609600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A5F19634-3770-8025-2F16-3E7EAF0D3A63}"/>
              </a:ext>
            </a:extLst>
          </p:cNvPr>
          <p:cNvGrpSpPr/>
          <p:nvPr/>
        </p:nvGrpSpPr>
        <p:grpSpPr>
          <a:xfrm>
            <a:off x="1148374" y="4800763"/>
            <a:ext cx="2073730" cy="1585972"/>
            <a:chOff x="1148374" y="4800763"/>
            <a:chExt cx="2073730" cy="1585972"/>
          </a:xfrm>
        </p:grpSpPr>
        <p:pic>
          <p:nvPicPr>
            <p:cNvPr id="1026" name="Picture 2" descr="fr.mnhn.inpn.model.isb.Espece@518d7075">
              <a:extLst>
                <a:ext uri="{FF2B5EF4-FFF2-40B4-BE49-F238E27FC236}">
                  <a16:creationId xmlns:a16="http://schemas.microsoft.com/office/drawing/2014/main" id="{1E6B2399-E6EB-D2E9-D02A-8253CFCB28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8374" y="4800763"/>
              <a:ext cx="2004633" cy="1516004"/>
            </a:xfrm>
            <a:prstGeom prst="rect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DA661B13-0315-194B-F40F-9E56207EC37E}"/>
                </a:ext>
              </a:extLst>
            </p:cNvPr>
            <p:cNvSpPr txBox="1"/>
            <p:nvPr/>
          </p:nvSpPr>
          <p:spPr>
            <a:xfrm>
              <a:off x="2502023" y="6036767"/>
              <a:ext cx="720081" cy="34996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chemeClr val="tx1"/>
                  </a:solidFill>
                </a:rPr>
                <a:t>VU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EE3938C-D847-0225-C6D7-188B2001DA3A}"/>
              </a:ext>
            </a:extLst>
          </p:cNvPr>
          <p:cNvGrpSpPr/>
          <p:nvPr/>
        </p:nvGrpSpPr>
        <p:grpSpPr>
          <a:xfrm>
            <a:off x="4374169" y="3155231"/>
            <a:ext cx="3621457" cy="2881536"/>
            <a:chOff x="4374169" y="3155231"/>
            <a:chExt cx="3621457" cy="288153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14A0346D-F31A-E08B-8BF3-DEBE0F9C6347}"/>
                </a:ext>
              </a:extLst>
            </p:cNvPr>
            <p:cNvGrpSpPr/>
            <p:nvPr/>
          </p:nvGrpSpPr>
          <p:grpSpPr>
            <a:xfrm>
              <a:off x="4374169" y="3155231"/>
              <a:ext cx="3621457" cy="2881536"/>
              <a:chOff x="4374169" y="3155231"/>
              <a:chExt cx="3621457" cy="2881536"/>
            </a:xfrm>
          </p:grpSpPr>
          <p:pic>
            <p:nvPicPr>
              <p:cNvPr id="10" name="Image 9" descr="Une image contenant oiseau, huppe, ciel, plein air&#10;&#10;Description générée automatiquement">
                <a:extLst>
                  <a:ext uri="{FF2B5EF4-FFF2-40B4-BE49-F238E27FC236}">
                    <a16:creationId xmlns:a16="http://schemas.microsoft.com/office/drawing/2014/main" id="{BF9D46F1-CF24-9616-DE67-A7F143B19F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74169" y="3155231"/>
                <a:ext cx="3621457" cy="2808312"/>
              </a:xfrm>
              <a:prstGeom prst="rect">
                <a:avLst/>
              </a:prstGeom>
              <a:effectLst>
                <a:softEdge rad="63500"/>
              </a:effectLst>
            </p:spPr>
          </p:pic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72285E26-8913-123E-8F01-19C7132F38F0}"/>
                  </a:ext>
                </a:extLst>
              </p:cNvPr>
              <p:cNvSpPr txBox="1"/>
              <p:nvPr/>
            </p:nvSpPr>
            <p:spPr>
              <a:xfrm>
                <a:off x="4374169" y="5686799"/>
                <a:ext cx="720081" cy="349968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 dirty="0">
                    <a:solidFill>
                      <a:schemeClr val="tx1"/>
                    </a:solidFill>
                  </a:rPr>
                  <a:t>EN</a:t>
                </a:r>
              </a:p>
            </p:txBody>
          </p:sp>
        </p:grp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7F0ED168-95B2-7FCC-FC05-9BA7C6794842}"/>
                </a:ext>
              </a:extLst>
            </p:cNvPr>
            <p:cNvSpPr txBox="1"/>
            <p:nvPr/>
          </p:nvSpPr>
          <p:spPr>
            <a:xfrm>
              <a:off x="7092279" y="5584352"/>
              <a:ext cx="720081" cy="264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chemeClr val="tx1"/>
                  </a:solidFill>
                </a:rPr>
                <a:t>A. KITA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068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2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1417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179512" y="764704"/>
            <a:ext cx="8568952" cy="4968552"/>
          </a:xfrm>
        </p:spPr>
        <p:txBody>
          <a:bodyPr/>
          <a:lstStyle/>
          <a:p>
            <a:pPr marL="0" indent="0"/>
            <a:r>
              <a:rPr lang="fr-FR" sz="4400" b="1" dirty="0"/>
              <a:t>OISEAUX : 63 espèces</a:t>
            </a:r>
          </a:p>
          <a:p>
            <a:pPr marL="0" indent="0"/>
            <a:r>
              <a:rPr lang="fr-FR" dirty="0"/>
              <a:t>Espèces patrimoniales potentiellement nicheuses sur la commune 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674CAB8-B37F-422C-A1BB-7FA1ACE628FA}" type="slidenum">
              <a:rPr lang="fr-FR" altLang="fr-FR" smtClean="0"/>
              <a:pPr>
                <a:defRPr/>
              </a:pPr>
              <a:t>23</a:t>
            </a:fld>
            <a:endParaRPr lang="fr-FR" alt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Titre 2"/>
          <p:cNvSpPr txBox="1">
            <a:spLocks/>
          </p:cNvSpPr>
          <p:nvPr/>
        </p:nvSpPr>
        <p:spPr bwMode="auto">
          <a:xfrm>
            <a:off x="0" y="0"/>
            <a:ext cx="5724128" cy="62068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90000" tIns="91440" rIns="90000" bIns="4680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 b="1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9pPr>
          </a:lstStyle>
          <a:p>
            <a:r>
              <a:rPr lang="fr-FR" kern="0" dirty="0"/>
              <a:t>Synthèse 2014-2024</a:t>
            </a:r>
          </a:p>
        </p:txBody>
      </p:sp>
      <p:pic>
        <p:nvPicPr>
          <p:cNvPr id="7" name="MNHN-SO-2021-1674">
            <a:hlinkClick r:id="" action="ppaction://media"/>
            <a:extLst>
              <a:ext uri="{FF2B5EF4-FFF2-40B4-BE49-F238E27FC236}">
                <a16:creationId xmlns:a16="http://schemas.microsoft.com/office/drawing/2014/main" id="{2B81B9F8-B1E3-4EC5-6F5A-CC76A640A1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5991" y="2058254"/>
            <a:ext cx="609600" cy="609600"/>
          </a:xfrm>
          <a:prstGeom prst="rect">
            <a:avLst/>
          </a:prstGeom>
        </p:spPr>
      </p:pic>
      <p:grpSp>
        <p:nvGrpSpPr>
          <p:cNvPr id="30" name="Groupe 29">
            <a:extLst>
              <a:ext uri="{FF2B5EF4-FFF2-40B4-BE49-F238E27FC236}">
                <a16:creationId xmlns:a16="http://schemas.microsoft.com/office/drawing/2014/main" id="{E35BF4BB-6EAE-3E59-A638-25F495A4DC76}"/>
              </a:ext>
            </a:extLst>
          </p:cNvPr>
          <p:cNvGrpSpPr/>
          <p:nvPr/>
        </p:nvGrpSpPr>
        <p:grpSpPr>
          <a:xfrm>
            <a:off x="1384242" y="3818523"/>
            <a:ext cx="2056429" cy="2760884"/>
            <a:chOff x="1384242" y="3818523"/>
            <a:chExt cx="2056429" cy="2760884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2E97E979-E928-ED1B-BF4D-F0B41DF4303D}"/>
                </a:ext>
              </a:extLst>
            </p:cNvPr>
            <p:cNvGrpSpPr/>
            <p:nvPr/>
          </p:nvGrpSpPr>
          <p:grpSpPr>
            <a:xfrm>
              <a:off x="1384242" y="3818523"/>
              <a:ext cx="1841510" cy="2760884"/>
              <a:chOff x="1384242" y="3818523"/>
              <a:chExt cx="1841510" cy="2760884"/>
            </a:xfrm>
          </p:grpSpPr>
          <p:pic>
            <p:nvPicPr>
              <p:cNvPr id="3" name="Image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84242" y="3818523"/>
                <a:ext cx="1841510" cy="2760884"/>
              </a:xfrm>
              <a:prstGeom prst="rect">
                <a:avLst/>
              </a:prstGeom>
              <a:effectLst>
                <a:softEdge rad="63500"/>
              </a:effectLst>
            </p:spPr>
          </p:pic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C6C853B8-401A-3980-50E3-295C5B821F44}"/>
                  </a:ext>
                </a:extLst>
              </p:cNvPr>
              <p:cNvSpPr txBox="1"/>
              <p:nvPr/>
            </p:nvSpPr>
            <p:spPr>
              <a:xfrm>
                <a:off x="1384242" y="6181366"/>
                <a:ext cx="720081" cy="34996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 dirty="0">
                    <a:solidFill>
                      <a:schemeClr val="tx1"/>
                    </a:solidFill>
                  </a:rPr>
                  <a:t>VU</a:t>
                </a:r>
              </a:p>
            </p:txBody>
          </p:sp>
        </p:grp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0C272F37-ABB2-F49E-9AAC-1DE3C9B2E489}"/>
                </a:ext>
              </a:extLst>
            </p:cNvPr>
            <p:cNvSpPr txBox="1"/>
            <p:nvPr/>
          </p:nvSpPr>
          <p:spPr>
            <a:xfrm>
              <a:off x="2470176" y="6300213"/>
              <a:ext cx="970495" cy="264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© ANVL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65A87FE-AAB1-A92E-5F0E-50D460E2E22A}"/>
              </a:ext>
            </a:extLst>
          </p:cNvPr>
          <p:cNvGrpSpPr/>
          <p:nvPr/>
        </p:nvGrpSpPr>
        <p:grpSpPr>
          <a:xfrm>
            <a:off x="3816364" y="3981140"/>
            <a:ext cx="2326013" cy="2276426"/>
            <a:chOff x="3816364" y="3981140"/>
            <a:chExt cx="2326013" cy="2276426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BC83E07-D79A-6366-4154-16568B59091A}"/>
                </a:ext>
              </a:extLst>
            </p:cNvPr>
            <p:cNvGrpSpPr/>
            <p:nvPr/>
          </p:nvGrpSpPr>
          <p:grpSpPr>
            <a:xfrm>
              <a:off x="3851920" y="3981140"/>
              <a:ext cx="2290457" cy="2276426"/>
              <a:chOff x="3851920" y="3981140"/>
              <a:chExt cx="2290457" cy="2276426"/>
            </a:xfrm>
          </p:grpSpPr>
          <p:pic>
            <p:nvPicPr>
              <p:cNvPr id="6" name="Image 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51920" y="3981140"/>
                <a:ext cx="2290457" cy="2276426"/>
              </a:xfrm>
              <a:prstGeom prst="rect">
                <a:avLst/>
              </a:prstGeom>
              <a:effectLst>
                <a:softEdge rad="63500"/>
              </a:effectLst>
            </p:spPr>
          </p:pic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96F95FF8-BC8D-2709-EB81-1C25ACD4887A}"/>
                  </a:ext>
                </a:extLst>
              </p:cNvPr>
              <p:cNvSpPr txBox="1"/>
              <p:nvPr/>
            </p:nvSpPr>
            <p:spPr>
              <a:xfrm>
                <a:off x="5364087" y="5838238"/>
                <a:ext cx="720081" cy="34996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 dirty="0">
                    <a:solidFill>
                      <a:schemeClr val="tx1"/>
                    </a:solidFill>
                  </a:rPr>
                  <a:t>VU</a:t>
                </a:r>
              </a:p>
            </p:txBody>
          </p:sp>
        </p:grp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A5CDCF20-B172-8636-9B68-2DDC6F3EAD74}"/>
                </a:ext>
              </a:extLst>
            </p:cNvPr>
            <p:cNvSpPr txBox="1"/>
            <p:nvPr/>
          </p:nvSpPr>
          <p:spPr>
            <a:xfrm>
              <a:off x="3816364" y="5961272"/>
              <a:ext cx="1215089" cy="264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chemeClr val="tx1"/>
                  </a:solidFill>
                </a:rPr>
                <a:t>G. LARREGLE</a:t>
              </a: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11F85544-C9AB-A36E-DCB0-17E2CD6B5999}"/>
              </a:ext>
            </a:extLst>
          </p:cNvPr>
          <p:cNvGrpSpPr/>
          <p:nvPr/>
        </p:nvGrpSpPr>
        <p:grpSpPr>
          <a:xfrm>
            <a:off x="6567551" y="2058254"/>
            <a:ext cx="2506520" cy="3368958"/>
            <a:chOff x="6567551" y="2058254"/>
            <a:chExt cx="2506520" cy="3368958"/>
          </a:xfrm>
        </p:grpSpPr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5FCCB8BB-DA1E-F18F-3981-8AAD7BB1D769}"/>
                </a:ext>
              </a:extLst>
            </p:cNvPr>
            <p:cNvGrpSpPr/>
            <p:nvPr/>
          </p:nvGrpSpPr>
          <p:grpSpPr>
            <a:xfrm>
              <a:off x="6567551" y="2058254"/>
              <a:ext cx="2260981" cy="3368958"/>
              <a:chOff x="6567551" y="2058254"/>
              <a:chExt cx="2260981" cy="3368958"/>
            </a:xfrm>
          </p:grpSpPr>
          <p:pic>
            <p:nvPicPr>
              <p:cNvPr id="18" name="Image 1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67551" y="2058254"/>
                <a:ext cx="2245972" cy="3368958"/>
              </a:xfrm>
              <a:prstGeom prst="rect">
                <a:avLst/>
              </a:prstGeom>
              <a:effectLst>
                <a:softEdge rad="63500"/>
              </a:effectLst>
            </p:spPr>
          </p:pic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810BCCE6-DBB7-5D3A-FC3E-2A9450460E87}"/>
                  </a:ext>
                </a:extLst>
              </p:cNvPr>
              <p:cNvSpPr txBox="1"/>
              <p:nvPr/>
            </p:nvSpPr>
            <p:spPr>
              <a:xfrm>
                <a:off x="8108451" y="5023981"/>
                <a:ext cx="720081" cy="349968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 dirty="0">
                    <a:solidFill>
                      <a:schemeClr val="tx1"/>
                    </a:solidFill>
                  </a:rPr>
                  <a:t>NT</a:t>
                </a:r>
              </a:p>
            </p:txBody>
          </p:sp>
        </p:grp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53026A6F-2093-A352-A434-6757368D1AB8}"/>
                </a:ext>
              </a:extLst>
            </p:cNvPr>
            <p:cNvSpPr txBox="1"/>
            <p:nvPr/>
          </p:nvSpPr>
          <p:spPr>
            <a:xfrm>
              <a:off x="8103576" y="2146477"/>
              <a:ext cx="970495" cy="264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© ANVL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4A196ECE-F811-E52A-C438-6D20B41D6235}"/>
              </a:ext>
            </a:extLst>
          </p:cNvPr>
          <p:cNvGrpSpPr/>
          <p:nvPr/>
        </p:nvGrpSpPr>
        <p:grpSpPr>
          <a:xfrm>
            <a:off x="3650926" y="2058254"/>
            <a:ext cx="2734520" cy="1817904"/>
            <a:chOff x="3650926" y="2058254"/>
            <a:chExt cx="2734520" cy="1817904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E2258070-B62E-BA39-9B10-288F8D83C972}"/>
                </a:ext>
              </a:extLst>
            </p:cNvPr>
            <p:cNvGrpSpPr/>
            <p:nvPr/>
          </p:nvGrpSpPr>
          <p:grpSpPr>
            <a:xfrm>
              <a:off x="3655591" y="2058254"/>
              <a:ext cx="2729855" cy="1817904"/>
              <a:chOff x="3655591" y="2058254"/>
              <a:chExt cx="2729855" cy="1817904"/>
            </a:xfrm>
          </p:grpSpPr>
          <p:pic>
            <p:nvPicPr>
              <p:cNvPr id="14" name="Image 1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55591" y="2058254"/>
                <a:ext cx="2729855" cy="1817904"/>
              </a:xfrm>
              <a:prstGeom prst="rect">
                <a:avLst/>
              </a:prstGeom>
              <a:effectLst>
                <a:softEdge rad="63500"/>
              </a:effectLst>
            </p:spPr>
          </p:pic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EFEF38A5-FA47-39FE-1ECF-E4CA0B49447F}"/>
                  </a:ext>
                </a:extLst>
              </p:cNvPr>
              <p:cNvSpPr txBox="1"/>
              <p:nvPr/>
            </p:nvSpPr>
            <p:spPr>
              <a:xfrm>
                <a:off x="5634883" y="2082961"/>
                <a:ext cx="720081" cy="349968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 dirty="0">
                    <a:solidFill>
                      <a:schemeClr val="tx1"/>
                    </a:solidFill>
                  </a:rPr>
                  <a:t>EN</a:t>
                </a:r>
              </a:p>
            </p:txBody>
          </p:sp>
        </p:grp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9559CBF1-9EE6-055E-B363-D30CB86A9848}"/>
                </a:ext>
              </a:extLst>
            </p:cNvPr>
            <p:cNvSpPr txBox="1"/>
            <p:nvPr/>
          </p:nvSpPr>
          <p:spPr>
            <a:xfrm>
              <a:off x="3650926" y="3610709"/>
              <a:ext cx="970495" cy="264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© ANVL</a:t>
              </a: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E0E29EE7-DA08-9CDA-3D5B-809559EC9990}"/>
              </a:ext>
            </a:extLst>
          </p:cNvPr>
          <p:cNvGrpSpPr/>
          <p:nvPr/>
        </p:nvGrpSpPr>
        <p:grpSpPr>
          <a:xfrm>
            <a:off x="257931" y="1940651"/>
            <a:ext cx="2047066" cy="1727212"/>
            <a:chOff x="257931" y="1940651"/>
            <a:chExt cx="2047066" cy="1727212"/>
          </a:xfrm>
        </p:grpSpPr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E763340D-2AA6-B571-D563-85A9DE392BF9}"/>
                </a:ext>
              </a:extLst>
            </p:cNvPr>
            <p:cNvGrpSpPr/>
            <p:nvPr/>
          </p:nvGrpSpPr>
          <p:grpSpPr>
            <a:xfrm>
              <a:off x="257931" y="1940651"/>
              <a:ext cx="2047066" cy="1727212"/>
              <a:chOff x="257931" y="1940651"/>
              <a:chExt cx="2047066" cy="1727212"/>
            </a:xfrm>
          </p:grpSpPr>
          <p:pic>
            <p:nvPicPr>
              <p:cNvPr id="19" name="Image 18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57931" y="1940651"/>
                <a:ext cx="2047066" cy="1727212"/>
              </a:xfrm>
              <a:prstGeom prst="rect">
                <a:avLst/>
              </a:prstGeom>
              <a:effectLst>
                <a:softEdge rad="63500"/>
              </a:effectLst>
            </p:spPr>
          </p:pic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3619B6EC-4A1B-42EF-E420-BF09CF5063D1}"/>
                  </a:ext>
                </a:extLst>
              </p:cNvPr>
              <p:cNvSpPr txBox="1"/>
              <p:nvPr/>
            </p:nvSpPr>
            <p:spPr>
              <a:xfrm>
                <a:off x="1557511" y="1954129"/>
                <a:ext cx="720081" cy="349968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 dirty="0">
                    <a:solidFill>
                      <a:schemeClr val="tx1"/>
                    </a:solidFill>
                  </a:rPr>
                  <a:t>NT</a:t>
                </a:r>
              </a:p>
            </p:txBody>
          </p:sp>
        </p:grp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DEA599F9-225F-91DD-4ABD-EF08AB6ED9E9}"/>
                </a:ext>
              </a:extLst>
            </p:cNvPr>
            <p:cNvSpPr txBox="1"/>
            <p:nvPr/>
          </p:nvSpPr>
          <p:spPr>
            <a:xfrm>
              <a:off x="282121" y="3346662"/>
              <a:ext cx="970495" cy="264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© ANVL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199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7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141223" y="729350"/>
            <a:ext cx="8568952" cy="4968552"/>
          </a:xfrm>
        </p:spPr>
        <p:txBody>
          <a:bodyPr/>
          <a:lstStyle/>
          <a:p>
            <a:pPr marL="0" indent="0"/>
            <a:r>
              <a:rPr lang="fr-FR" sz="4400" b="1" dirty="0"/>
              <a:t>OISEAUX : 63 espèces</a:t>
            </a:r>
          </a:p>
          <a:p>
            <a:pPr marL="0" indent="0"/>
            <a:r>
              <a:rPr lang="fr-FR" dirty="0"/>
              <a:t>Espèces patrimoniales potentiellement nicheuses sur la commune 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674CAB8-B37F-422C-A1BB-7FA1ACE628FA}" type="slidenum">
              <a:rPr lang="fr-FR" altLang="fr-FR" smtClean="0"/>
              <a:pPr>
                <a:defRPr/>
              </a:pPr>
              <a:t>24</a:t>
            </a:fld>
            <a:endParaRPr lang="fr-FR" alt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Titre 2"/>
          <p:cNvSpPr txBox="1">
            <a:spLocks/>
          </p:cNvSpPr>
          <p:nvPr/>
        </p:nvSpPr>
        <p:spPr bwMode="auto">
          <a:xfrm>
            <a:off x="0" y="0"/>
            <a:ext cx="5724128" cy="62068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90000" tIns="91440" rIns="90000" bIns="4680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 b="1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9pPr>
          </a:lstStyle>
          <a:p>
            <a:r>
              <a:rPr lang="fr-FR" kern="0" dirty="0"/>
              <a:t>Synthèse 2014-2024</a:t>
            </a:r>
          </a:p>
        </p:txBody>
      </p:sp>
      <p:pic>
        <p:nvPicPr>
          <p:cNvPr id="8" name="MNHN-SO-2016-10011">
            <a:hlinkClick r:id="" action="ppaction://media"/>
            <a:extLst>
              <a:ext uri="{FF2B5EF4-FFF2-40B4-BE49-F238E27FC236}">
                <a16:creationId xmlns:a16="http://schemas.microsoft.com/office/drawing/2014/main" id="{F0C148FB-13DC-F7FC-FD90-DC44DE56F3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7264" y="2036467"/>
            <a:ext cx="609600" cy="609600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CE4B2C57-DD09-CBC5-A8F4-3F1D100CF5FE}"/>
              </a:ext>
            </a:extLst>
          </p:cNvPr>
          <p:cNvGrpSpPr/>
          <p:nvPr/>
        </p:nvGrpSpPr>
        <p:grpSpPr>
          <a:xfrm>
            <a:off x="1877138" y="3868921"/>
            <a:ext cx="2918916" cy="2348880"/>
            <a:chOff x="1877138" y="3868921"/>
            <a:chExt cx="2918916" cy="2348880"/>
          </a:xfrm>
        </p:grpSpPr>
        <p:pic>
          <p:nvPicPr>
            <p:cNvPr id="7" name="Image 6" descr="Une image contenant oiseau, oscines, plein air, bec&#10;&#10;Description générée automatiquement">
              <a:extLst>
                <a:ext uri="{FF2B5EF4-FFF2-40B4-BE49-F238E27FC236}">
                  <a16:creationId xmlns:a16="http://schemas.microsoft.com/office/drawing/2014/main" id="{FAD0E2DB-5A6B-F255-0957-361A66508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7138" y="3868921"/>
              <a:ext cx="2918916" cy="2348880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B0559954-8F1F-8043-9EF9-42025C6E01BF}"/>
                </a:ext>
              </a:extLst>
            </p:cNvPr>
            <p:cNvSpPr txBox="1"/>
            <p:nvPr/>
          </p:nvSpPr>
          <p:spPr>
            <a:xfrm>
              <a:off x="4028688" y="3897540"/>
              <a:ext cx="720081" cy="349968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chemeClr val="tx1"/>
                  </a:solidFill>
                </a:rPr>
                <a:t>NT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AB5B890-FD74-30B4-AE55-3F292DF11396}"/>
              </a:ext>
            </a:extLst>
          </p:cNvPr>
          <p:cNvGrpSpPr/>
          <p:nvPr/>
        </p:nvGrpSpPr>
        <p:grpSpPr>
          <a:xfrm>
            <a:off x="4958855" y="2014616"/>
            <a:ext cx="2049391" cy="3074087"/>
            <a:chOff x="4958855" y="2014616"/>
            <a:chExt cx="2049391" cy="3074087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8855" y="2014616"/>
              <a:ext cx="2049391" cy="3074087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AE745C8F-09D8-E6AB-0ACA-BC6C7B449E44}"/>
                </a:ext>
              </a:extLst>
            </p:cNvPr>
            <p:cNvSpPr txBox="1"/>
            <p:nvPr/>
          </p:nvSpPr>
          <p:spPr>
            <a:xfrm>
              <a:off x="6288165" y="4738735"/>
              <a:ext cx="720081" cy="349968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chemeClr val="tx1"/>
                  </a:solidFill>
                </a:rPr>
                <a:t>NT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8FE54B65-7865-57BF-6333-575D4F6664C8}"/>
              </a:ext>
            </a:extLst>
          </p:cNvPr>
          <p:cNvGrpSpPr/>
          <p:nvPr/>
        </p:nvGrpSpPr>
        <p:grpSpPr>
          <a:xfrm>
            <a:off x="7201317" y="2968084"/>
            <a:ext cx="1824977" cy="2729818"/>
            <a:chOff x="7201317" y="2968084"/>
            <a:chExt cx="1824977" cy="2729818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01317" y="2968084"/>
              <a:ext cx="1824977" cy="2729818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093E3895-D66F-0684-4CE7-DA0730E9AE16}"/>
                </a:ext>
              </a:extLst>
            </p:cNvPr>
            <p:cNvSpPr txBox="1"/>
            <p:nvPr/>
          </p:nvSpPr>
          <p:spPr>
            <a:xfrm>
              <a:off x="8298420" y="5342333"/>
              <a:ext cx="720081" cy="34996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chemeClr val="tx1"/>
                  </a:solidFill>
                </a:rPr>
                <a:t>VU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979E755A-11E3-02D9-2259-DE97060E46C2}"/>
              </a:ext>
            </a:extLst>
          </p:cNvPr>
          <p:cNvGrpSpPr/>
          <p:nvPr/>
        </p:nvGrpSpPr>
        <p:grpSpPr>
          <a:xfrm>
            <a:off x="244930" y="2027192"/>
            <a:ext cx="2240701" cy="2372868"/>
            <a:chOff x="244930" y="2027192"/>
            <a:chExt cx="2240701" cy="2372868"/>
          </a:xfrm>
        </p:grpSpPr>
        <p:pic>
          <p:nvPicPr>
            <p:cNvPr id="9" name="Image 8" descr="Une image contenant oiseau, perché, bec, arbre&#10;&#10;Description générée automatiquement">
              <a:extLst>
                <a:ext uri="{FF2B5EF4-FFF2-40B4-BE49-F238E27FC236}">
                  <a16:creationId xmlns:a16="http://schemas.microsoft.com/office/drawing/2014/main" id="{C575F822-A089-9B4E-6D91-C11098CF2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499" y="2027192"/>
              <a:ext cx="2199132" cy="2372868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DF9FAA18-2BC8-D6CB-9E6A-7C58B2008DE1}"/>
                </a:ext>
              </a:extLst>
            </p:cNvPr>
            <p:cNvSpPr txBox="1"/>
            <p:nvPr/>
          </p:nvSpPr>
          <p:spPr>
            <a:xfrm>
              <a:off x="244930" y="4044491"/>
              <a:ext cx="720081" cy="34996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chemeClr val="tx1"/>
                  </a:solidFill>
                </a:rPr>
                <a:t>VU</a:t>
              </a:r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905C41D6-05BC-8ECF-2081-26610CCE3C5A}"/>
              </a:ext>
            </a:extLst>
          </p:cNvPr>
          <p:cNvSpPr txBox="1"/>
          <p:nvPr/>
        </p:nvSpPr>
        <p:spPr>
          <a:xfrm>
            <a:off x="4157373" y="5887768"/>
            <a:ext cx="720081" cy="264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A. KITA</a:t>
            </a:r>
          </a:p>
        </p:txBody>
      </p:sp>
    </p:spTree>
    <p:extLst>
      <p:ext uri="{BB962C8B-B14F-4D97-AF65-F5344CB8AC3E}">
        <p14:creationId xmlns:p14="http://schemas.microsoft.com/office/powerpoint/2010/main" val="414450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251520" y="1052736"/>
            <a:ext cx="8568952" cy="4968552"/>
          </a:xfrm>
        </p:spPr>
        <p:txBody>
          <a:bodyPr/>
          <a:lstStyle/>
          <a:p>
            <a:pPr marL="0" indent="0"/>
            <a:r>
              <a:rPr lang="fr-FR" sz="4400" b="1" dirty="0"/>
              <a:t>MAMMIFERES : 7 espèces</a:t>
            </a:r>
          </a:p>
          <a:p>
            <a:pPr marL="0" indent="0"/>
            <a:r>
              <a:rPr lang="fr-FR" dirty="0"/>
              <a:t>Groupe à diversité faible et peu visible (65 en IdF)</a:t>
            </a:r>
          </a:p>
          <a:p>
            <a:pPr marL="0" indent="0"/>
            <a:endParaRPr lang="fr-FR" dirty="0"/>
          </a:p>
          <a:p>
            <a:pPr marL="0" indent="0"/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674CAB8-B37F-422C-A1BB-7FA1ACE628FA}" type="slidenum">
              <a:rPr lang="fr-FR" altLang="fr-FR" smtClean="0"/>
              <a:pPr>
                <a:defRPr/>
              </a:pPr>
              <a:t>25</a:t>
            </a:fld>
            <a:endParaRPr lang="fr-FR" altLang="fr-FR"/>
          </a:p>
        </p:txBody>
      </p:sp>
      <p:pic>
        <p:nvPicPr>
          <p:cNvPr id="3074" name="Picture 2" descr="C:\Users\Guillaume LARREGLE\Desktop\wetransfer-15b29b\cerf contour fermé Dessins, Natur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3656" y="168126"/>
            <a:ext cx="2304256" cy="2157239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re 2"/>
          <p:cNvSpPr txBox="1">
            <a:spLocks/>
          </p:cNvSpPr>
          <p:nvPr/>
        </p:nvSpPr>
        <p:spPr bwMode="auto">
          <a:xfrm>
            <a:off x="0" y="0"/>
            <a:ext cx="5724128" cy="62068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90000" tIns="91440" rIns="90000" bIns="4680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 b="1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9pPr>
          </a:lstStyle>
          <a:p>
            <a:r>
              <a:rPr lang="fr-FR" kern="0" dirty="0"/>
              <a:t>Synthèse 2014-2024</a:t>
            </a:r>
          </a:p>
        </p:txBody>
      </p:sp>
      <p:pic>
        <p:nvPicPr>
          <p:cNvPr id="11" name="Picture 2" descr="C:\Users\Guillaume LARREGLE\Documents\Images et dessins\Pipistrellus pipistrellus Chiroptera, Dessins, Faune, Mammifères, Nature, Pipistrellus pipistrellu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9808" y="2492209"/>
            <a:ext cx="3009032" cy="2089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609325"/>
              </p:ext>
            </p:extLst>
          </p:nvPr>
        </p:nvGraphicFramePr>
        <p:xfrm>
          <a:off x="810773" y="2641377"/>
          <a:ext cx="2051291" cy="2484024"/>
        </p:xfrm>
        <a:graphic>
          <a:graphicData uri="http://schemas.openxmlformats.org/drawingml/2006/table">
            <a:tbl>
              <a:tblPr/>
              <a:tblGrid>
                <a:gridCol w="2051291">
                  <a:extLst>
                    <a:ext uri="{9D8B030D-6E8A-4147-A177-3AD203B41FA5}">
                      <a16:colId xmlns:a16="http://schemas.microsoft.com/office/drawing/2014/main" val="2648558215"/>
                    </a:ext>
                  </a:extLst>
                </a:gridCol>
              </a:tblGrid>
              <a:tr h="42091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 vernaculaire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66138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Chevreuil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0316475"/>
                  </a:ext>
                </a:extLst>
              </a:tr>
              <a:tr h="12954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Cerf élaphe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948890"/>
                  </a:ext>
                </a:extLst>
              </a:tr>
              <a:tr h="12954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Lièvre d'Europe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7004859"/>
                  </a:ext>
                </a:extLst>
              </a:tr>
              <a:tr h="12954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Blaireau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6033306"/>
                  </a:ext>
                </a:extLst>
              </a:tr>
              <a:tr h="12954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Lapin de garenne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2311126"/>
                  </a:ext>
                </a:extLst>
              </a:tr>
              <a:tr h="12954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Pipistrelle commune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3406017"/>
                  </a:ext>
                </a:extLst>
              </a:tr>
              <a:tr h="12954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Renard roux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405881"/>
                  </a:ext>
                </a:extLst>
              </a:tr>
            </a:tbl>
          </a:graphicData>
        </a:graphic>
      </p:graphicFrame>
      <p:grpSp>
        <p:nvGrpSpPr>
          <p:cNvPr id="7" name="Groupe 6">
            <a:extLst>
              <a:ext uri="{FF2B5EF4-FFF2-40B4-BE49-F238E27FC236}">
                <a16:creationId xmlns:a16="http://schemas.microsoft.com/office/drawing/2014/main" id="{181E2DB3-CA3D-17FB-0A84-1A5E12CD3DE9}"/>
              </a:ext>
            </a:extLst>
          </p:cNvPr>
          <p:cNvGrpSpPr/>
          <p:nvPr/>
        </p:nvGrpSpPr>
        <p:grpSpPr>
          <a:xfrm>
            <a:off x="6207447" y="4690153"/>
            <a:ext cx="2897689" cy="2023385"/>
            <a:chOff x="6207447" y="4690153"/>
            <a:chExt cx="2897689" cy="2023385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07447" y="4691894"/>
              <a:ext cx="2897689" cy="202164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  <a:effectLst>
              <a:softEdge rad="63500"/>
            </a:effectLst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0D915557-308B-4601-7D2D-3C57EBB365B6}"/>
                </a:ext>
              </a:extLst>
            </p:cNvPr>
            <p:cNvSpPr txBox="1"/>
            <p:nvPr/>
          </p:nvSpPr>
          <p:spPr>
            <a:xfrm>
              <a:off x="8385055" y="4690153"/>
              <a:ext cx="720081" cy="349968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chemeClr val="tx1"/>
                  </a:solidFill>
                </a:rPr>
                <a:t>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77324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6950BFC3-D8DA-4A85-94F7-54DA5524770B}">
      <p188:commentRel xmlns:p188="http://schemas.microsoft.com/office/powerpoint/2018/8/main" r:id="rId3"/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140948" y="819163"/>
            <a:ext cx="8568952" cy="4968552"/>
          </a:xfrm>
        </p:spPr>
        <p:txBody>
          <a:bodyPr/>
          <a:lstStyle/>
          <a:p>
            <a:pPr marL="0" indent="0"/>
            <a:r>
              <a:rPr lang="fr-FR" sz="4400" b="1" dirty="0"/>
              <a:t>REPTILES : 5 espèces</a:t>
            </a:r>
          </a:p>
          <a:p>
            <a:pPr marL="0" indent="0"/>
            <a:r>
              <a:rPr lang="fr-FR" dirty="0"/>
              <a:t>Groupe à diversité faible et peu visible (14 en IdF)</a:t>
            </a:r>
          </a:p>
          <a:p>
            <a:pPr marL="0" indent="0"/>
            <a:endParaRPr lang="fr-FR" dirty="0"/>
          </a:p>
          <a:p>
            <a:pPr marL="0" indent="0"/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674CAB8-B37F-422C-A1BB-7FA1ACE628FA}" type="slidenum">
              <a:rPr lang="fr-FR" altLang="fr-FR" smtClean="0"/>
              <a:pPr>
                <a:defRPr/>
              </a:pPr>
              <a:t>26</a:t>
            </a:fld>
            <a:endParaRPr lang="fr-FR" altLang="fr-FR"/>
          </a:p>
        </p:txBody>
      </p:sp>
      <p:sp>
        <p:nvSpPr>
          <p:cNvPr id="10" name="Titre 2"/>
          <p:cNvSpPr txBox="1">
            <a:spLocks/>
          </p:cNvSpPr>
          <p:nvPr/>
        </p:nvSpPr>
        <p:spPr bwMode="auto">
          <a:xfrm>
            <a:off x="0" y="0"/>
            <a:ext cx="5724128" cy="62068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90000" tIns="91440" rIns="90000" bIns="4680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 b="1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9pPr>
          </a:lstStyle>
          <a:p>
            <a:r>
              <a:rPr lang="fr-FR" kern="0" dirty="0"/>
              <a:t>Synthèse 2014-2024</a:t>
            </a:r>
          </a:p>
        </p:txBody>
      </p:sp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4893967"/>
              </p:ext>
            </p:extLst>
          </p:nvPr>
        </p:nvGraphicFramePr>
        <p:xfrm>
          <a:off x="632220" y="2172712"/>
          <a:ext cx="2884252" cy="1903849"/>
        </p:xfrm>
        <a:graphic>
          <a:graphicData uri="http://schemas.openxmlformats.org/drawingml/2006/table">
            <a:tbl>
              <a:tblPr/>
              <a:tblGrid>
                <a:gridCol w="2884252">
                  <a:extLst>
                    <a:ext uri="{9D8B030D-6E8A-4147-A177-3AD203B41FA5}">
                      <a16:colId xmlns:a16="http://schemas.microsoft.com/office/drawing/2014/main" val="2049361220"/>
                    </a:ext>
                  </a:extLst>
                </a:gridCol>
              </a:tblGrid>
              <a:tr h="4642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 vernaculaire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242213"/>
                  </a:ext>
                </a:extLst>
              </a:tr>
              <a:tr h="29747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Orvet fragile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966230"/>
                  </a:ext>
                </a:extLst>
              </a:tr>
              <a:tr h="290644"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Coronelle lisse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2810420"/>
                  </a:ext>
                </a:extLst>
              </a:tr>
              <a:tr h="18580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Lézard à deux raies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05405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Lézard des murailles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39090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Vipère aspic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0577249"/>
                  </a:ext>
                </a:extLst>
              </a:tr>
            </a:tbl>
          </a:graphicData>
        </a:graphic>
      </p:graphicFrame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3521" y="403930"/>
            <a:ext cx="3123192" cy="98379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A31A17F7-FCE2-D15B-C7D9-BA9775C81A44}"/>
              </a:ext>
            </a:extLst>
          </p:cNvPr>
          <p:cNvSpPr txBox="1"/>
          <p:nvPr/>
        </p:nvSpPr>
        <p:spPr>
          <a:xfrm>
            <a:off x="3025200" y="5971587"/>
            <a:ext cx="3761935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1"/>
                </a:solidFill>
                <a:latin typeface="+mj-lt"/>
              </a:rPr>
              <a:t>2 espèces menacées à rechercher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97FEF7B7-BBD1-EE5C-45C6-A4F7943FCF00}"/>
              </a:ext>
            </a:extLst>
          </p:cNvPr>
          <p:cNvGrpSpPr/>
          <p:nvPr/>
        </p:nvGrpSpPr>
        <p:grpSpPr>
          <a:xfrm>
            <a:off x="4814146" y="4107244"/>
            <a:ext cx="2460310" cy="1878946"/>
            <a:chOff x="4814146" y="4107244"/>
            <a:chExt cx="2460310" cy="1878946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B5E0D746-B91D-3D73-C0AC-5F610E954088}"/>
                </a:ext>
              </a:extLst>
            </p:cNvPr>
            <p:cNvGrpSpPr/>
            <p:nvPr/>
          </p:nvGrpSpPr>
          <p:grpSpPr>
            <a:xfrm>
              <a:off x="4814146" y="4107244"/>
              <a:ext cx="2460310" cy="1878946"/>
              <a:chOff x="4814146" y="4107244"/>
              <a:chExt cx="2460310" cy="1878946"/>
            </a:xfrm>
          </p:grpSpPr>
          <p:pic>
            <p:nvPicPr>
              <p:cNvPr id="17" name="Image 16" descr="Une image contenant mammifère, serpent, reptile, Reptile à écailles&#10;&#10;Description générée automatiquement">
                <a:extLst>
                  <a:ext uri="{FF2B5EF4-FFF2-40B4-BE49-F238E27FC236}">
                    <a16:creationId xmlns:a16="http://schemas.microsoft.com/office/drawing/2014/main" id="{4F08470A-C339-2AC2-3A9C-E6BBF4872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14146" y="4107244"/>
                <a:ext cx="2454172" cy="1878946"/>
              </a:xfrm>
              <a:prstGeom prst="rect">
                <a:avLst/>
              </a:prstGeom>
              <a:effectLst>
                <a:softEdge rad="63500"/>
              </a:effectLst>
            </p:spPr>
          </p:pic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D70797AF-7DEF-AEBE-1DA1-FBB0D81B41A0}"/>
                  </a:ext>
                </a:extLst>
              </p:cNvPr>
              <p:cNvSpPr txBox="1"/>
              <p:nvPr/>
            </p:nvSpPr>
            <p:spPr>
              <a:xfrm>
                <a:off x="6554375" y="4110719"/>
                <a:ext cx="720081" cy="349968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 dirty="0">
                    <a:solidFill>
                      <a:schemeClr val="tx1"/>
                    </a:solidFill>
                  </a:rPr>
                  <a:t>NT</a:t>
                </a:r>
              </a:p>
            </p:txBody>
          </p:sp>
        </p:grp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37EA893-60C2-646D-6906-7F9F63357E07}"/>
                </a:ext>
              </a:extLst>
            </p:cNvPr>
            <p:cNvSpPr txBox="1"/>
            <p:nvPr/>
          </p:nvSpPr>
          <p:spPr>
            <a:xfrm>
              <a:off x="6548236" y="5675962"/>
              <a:ext cx="720081" cy="264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A. KITA</a:t>
              </a: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A90872F2-5AAC-4551-3805-D818418D24AE}"/>
              </a:ext>
            </a:extLst>
          </p:cNvPr>
          <p:cNvGrpSpPr/>
          <p:nvPr/>
        </p:nvGrpSpPr>
        <p:grpSpPr>
          <a:xfrm>
            <a:off x="5724128" y="1988840"/>
            <a:ext cx="3097558" cy="2098388"/>
            <a:chOff x="5724128" y="1988840"/>
            <a:chExt cx="3097558" cy="2098388"/>
          </a:xfrm>
        </p:grpSpPr>
        <p:pic>
          <p:nvPicPr>
            <p:cNvPr id="15" name="Image 14" descr="Une image contenant reptile, plein air, vert, Reptile à écailles&#10;&#10;Description générée automatiquement">
              <a:extLst>
                <a:ext uri="{FF2B5EF4-FFF2-40B4-BE49-F238E27FC236}">
                  <a16:creationId xmlns:a16="http://schemas.microsoft.com/office/drawing/2014/main" id="{7CAA9AD8-A307-D787-C4D5-EEF0AB430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4128" y="1988840"/>
              <a:ext cx="3069679" cy="2098388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64B9D4DC-C9B1-5F6A-AB43-DFA51086CE45}"/>
                </a:ext>
              </a:extLst>
            </p:cNvPr>
            <p:cNvSpPr txBox="1"/>
            <p:nvPr/>
          </p:nvSpPr>
          <p:spPr>
            <a:xfrm>
              <a:off x="8101605" y="3789100"/>
              <a:ext cx="720081" cy="264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A. KITA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551D28C-B510-8227-23DA-8A4199423C47}"/>
              </a:ext>
            </a:extLst>
          </p:cNvPr>
          <p:cNvGrpSpPr/>
          <p:nvPr/>
        </p:nvGrpSpPr>
        <p:grpSpPr>
          <a:xfrm>
            <a:off x="251520" y="4713629"/>
            <a:ext cx="2773680" cy="1981200"/>
            <a:chOff x="251520" y="4713629"/>
            <a:chExt cx="2773680" cy="1981200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DFA89E5B-C9A8-C5DB-C302-A1623F12A072}"/>
                </a:ext>
              </a:extLst>
            </p:cNvPr>
            <p:cNvGrpSpPr/>
            <p:nvPr/>
          </p:nvGrpSpPr>
          <p:grpSpPr>
            <a:xfrm>
              <a:off x="251520" y="4713629"/>
              <a:ext cx="2773680" cy="1981200"/>
              <a:chOff x="251520" y="4713629"/>
              <a:chExt cx="2773680" cy="1981200"/>
            </a:xfrm>
          </p:grpSpPr>
          <p:pic>
            <p:nvPicPr>
              <p:cNvPr id="13" name="Image 12" descr="Une image contenant mammifère, serpent, Reptile à écailles, reptile&#10;&#10;Description générée automatiquement">
                <a:extLst>
                  <a:ext uri="{FF2B5EF4-FFF2-40B4-BE49-F238E27FC236}">
                    <a16:creationId xmlns:a16="http://schemas.microsoft.com/office/drawing/2014/main" id="{61F5C75D-BED1-BCBD-5F51-CA326CB539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520" y="4713629"/>
                <a:ext cx="2773680" cy="1981200"/>
              </a:xfrm>
              <a:prstGeom prst="rect">
                <a:avLst/>
              </a:prstGeom>
              <a:effectLst>
                <a:softEdge rad="63500"/>
              </a:effectLst>
            </p:spPr>
          </p:pic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E2CA8462-0583-B4E7-BBC6-6FEDE2ED347C}"/>
                  </a:ext>
                </a:extLst>
              </p:cNvPr>
              <p:cNvSpPr txBox="1"/>
              <p:nvPr/>
            </p:nvSpPr>
            <p:spPr>
              <a:xfrm>
                <a:off x="2305119" y="6292817"/>
                <a:ext cx="720081" cy="349968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 dirty="0">
                    <a:solidFill>
                      <a:schemeClr val="tx1"/>
                    </a:solidFill>
                  </a:rPr>
                  <a:t>EN</a:t>
                </a:r>
              </a:p>
            </p:txBody>
          </p:sp>
        </p:grp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8728C0D6-FEFA-121D-B19B-7499D156EDD5}"/>
                </a:ext>
              </a:extLst>
            </p:cNvPr>
            <p:cNvSpPr txBox="1"/>
            <p:nvPr/>
          </p:nvSpPr>
          <p:spPr>
            <a:xfrm>
              <a:off x="272180" y="6378738"/>
              <a:ext cx="720081" cy="264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A. KITA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0957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216189" y="764704"/>
            <a:ext cx="8568952" cy="4968552"/>
          </a:xfrm>
        </p:spPr>
        <p:txBody>
          <a:bodyPr/>
          <a:lstStyle/>
          <a:p>
            <a:pPr marL="0" indent="0"/>
            <a:r>
              <a:rPr lang="fr-FR" sz="4400" b="1" dirty="0"/>
              <a:t>AMPHIBIENS : 5 espèces</a:t>
            </a:r>
          </a:p>
          <a:p>
            <a:pPr marL="0" indent="0"/>
            <a:r>
              <a:rPr lang="fr-FR" dirty="0"/>
              <a:t>Groupe à diversité faible et peu visible (17 en IdF)</a:t>
            </a:r>
          </a:p>
          <a:p>
            <a:pPr marL="0" indent="0"/>
            <a:endParaRPr lang="fr-FR" dirty="0"/>
          </a:p>
          <a:p>
            <a:pPr marL="0" indent="0"/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674CAB8-B37F-422C-A1BB-7FA1ACE628FA}" type="slidenum">
              <a:rPr lang="fr-FR" altLang="fr-FR" smtClean="0"/>
              <a:pPr>
                <a:defRPr/>
              </a:pPr>
              <a:t>27</a:t>
            </a:fld>
            <a:endParaRPr lang="fr-FR" alt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Titre 2"/>
          <p:cNvSpPr txBox="1">
            <a:spLocks/>
          </p:cNvSpPr>
          <p:nvPr/>
        </p:nvSpPr>
        <p:spPr bwMode="auto">
          <a:xfrm>
            <a:off x="0" y="0"/>
            <a:ext cx="5724128" cy="62068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90000" tIns="91440" rIns="90000" bIns="4680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 b="1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9pPr>
          </a:lstStyle>
          <a:p>
            <a:r>
              <a:rPr lang="fr-FR" kern="0" dirty="0"/>
              <a:t>Synthèse 2014-2024</a:t>
            </a:r>
          </a:p>
        </p:txBody>
      </p:sp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6525219"/>
              </p:ext>
            </p:extLst>
          </p:nvPr>
        </p:nvGraphicFramePr>
        <p:xfrm>
          <a:off x="832326" y="2039352"/>
          <a:ext cx="2508922" cy="1626866"/>
        </p:xfrm>
        <a:graphic>
          <a:graphicData uri="http://schemas.openxmlformats.org/drawingml/2006/table">
            <a:tbl>
              <a:tblPr/>
              <a:tblGrid>
                <a:gridCol w="2508922">
                  <a:extLst>
                    <a:ext uri="{9D8B030D-6E8A-4147-A177-3AD203B41FA5}">
                      <a16:colId xmlns:a16="http://schemas.microsoft.com/office/drawing/2014/main" val="3594805027"/>
                    </a:ext>
                  </a:extLst>
                </a:gridCol>
              </a:tblGrid>
              <a:tr h="36004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 vernaculaire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250256"/>
                  </a:ext>
                </a:extLst>
              </a:tr>
              <a:tr h="62484"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Crapaud commun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7302455"/>
                  </a:ext>
                </a:extLst>
              </a:tr>
              <a:tr h="24993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Rainette verte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933011"/>
                  </a:ext>
                </a:extLst>
              </a:tr>
              <a:tr h="18745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Triton palmé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303404"/>
                  </a:ext>
                </a:extLst>
              </a:tr>
              <a:tr h="124968"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Grenouille agile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70426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Triton marbré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049725"/>
                  </a:ext>
                </a:extLst>
              </a:tr>
            </a:tbl>
          </a:graphicData>
        </a:graphic>
      </p:graphicFrame>
      <p:sp>
        <p:nvSpPr>
          <p:cNvPr id="16" name="ZoneTexte 15">
            <a:extLst>
              <a:ext uri="{FF2B5EF4-FFF2-40B4-BE49-F238E27FC236}">
                <a16:creationId xmlns:a16="http://schemas.microsoft.com/office/drawing/2014/main" id="{7B39A2E9-2F1D-1B6D-A47A-3CA2905730F0}"/>
              </a:ext>
            </a:extLst>
          </p:cNvPr>
          <p:cNvSpPr txBox="1"/>
          <p:nvPr/>
        </p:nvSpPr>
        <p:spPr>
          <a:xfrm>
            <a:off x="3876074" y="5014509"/>
            <a:ext cx="3761935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1"/>
                </a:solidFill>
                <a:latin typeface="+mj-lt"/>
              </a:rPr>
              <a:t>2 espèces menacées à rechercher</a:t>
            </a:r>
          </a:p>
        </p:txBody>
      </p:sp>
      <p:pic>
        <p:nvPicPr>
          <p:cNvPr id="17" name="MNHN-SO-2014-681">
            <a:hlinkClick r:id="" action="ppaction://media"/>
            <a:extLst>
              <a:ext uri="{FF2B5EF4-FFF2-40B4-BE49-F238E27FC236}">
                <a16:creationId xmlns:a16="http://schemas.microsoft.com/office/drawing/2014/main" id="{D25B5543-ECBB-F23F-EDA6-829B661FB5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30841" y="5534979"/>
            <a:ext cx="609600" cy="609600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6C9FC715-2441-4334-A401-10A92A82722F}"/>
              </a:ext>
            </a:extLst>
          </p:cNvPr>
          <p:cNvGrpSpPr/>
          <p:nvPr/>
        </p:nvGrpSpPr>
        <p:grpSpPr>
          <a:xfrm>
            <a:off x="345741" y="3972767"/>
            <a:ext cx="3355548" cy="2383583"/>
            <a:chOff x="345741" y="3972767"/>
            <a:chExt cx="3355548" cy="2383583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F4E33620-A33B-EB24-9C65-2BE27EE96238}"/>
                </a:ext>
              </a:extLst>
            </p:cNvPr>
            <p:cNvGrpSpPr/>
            <p:nvPr/>
          </p:nvGrpSpPr>
          <p:grpSpPr>
            <a:xfrm>
              <a:off x="345741" y="3972767"/>
              <a:ext cx="3355548" cy="2383583"/>
              <a:chOff x="345741" y="3972767"/>
              <a:chExt cx="3355548" cy="2383583"/>
            </a:xfrm>
          </p:grpSpPr>
          <p:pic>
            <p:nvPicPr>
              <p:cNvPr id="6" name="Image 5" descr="Une image contenant grenouille, amphibien, Rainette, vert&#10;&#10;Description générée automatiquement">
                <a:extLst>
                  <a:ext uri="{FF2B5EF4-FFF2-40B4-BE49-F238E27FC236}">
                    <a16:creationId xmlns:a16="http://schemas.microsoft.com/office/drawing/2014/main" id="{F828926F-667D-9381-0CB1-4C109AD96D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5741" y="3972767"/>
                <a:ext cx="3355548" cy="2383583"/>
              </a:xfrm>
              <a:prstGeom prst="rect">
                <a:avLst/>
              </a:prstGeom>
              <a:effectLst>
                <a:softEdge rad="63500"/>
              </a:effectLst>
            </p:spPr>
          </p:pic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33BB99F1-8288-5322-D555-60228EDB10EA}"/>
                  </a:ext>
                </a:extLst>
              </p:cNvPr>
              <p:cNvSpPr txBox="1"/>
              <p:nvPr/>
            </p:nvSpPr>
            <p:spPr>
              <a:xfrm>
                <a:off x="2981208" y="6006382"/>
                <a:ext cx="720081" cy="349968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 dirty="0">
                    <a:solidFill>
                      <a:schemeClr val="tx1"/>
                    </a:solidFill>
                  </a:rPr>
                  <a:t>NT</a:t>
                </a:r>
              </a:p>
            </p:txBody>
          </p:sp>
        </p:grp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F0470C0F-A734-3D36-5BA1-5F2248FF98B9}"/>
                </a:ext>
              </a:extLst>
            </p:cNvPr>
            <p:cNvSpPr txBox="1"/>
            <p:nvPr/>
          </p:nvSpPr>
          <p:spPr>
            <a:xfrm>
              <a:off x="377231" y="5998548"/>
              <a:ext cx="720081" cy="264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A. KITA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5AFBE7B3-F96A-D858-AD94-04F7CFBD3450}"/>
              </a:ext>
            </a:extLst>
          </p:cNvPr>
          <p:cNvGrpSpPr/>
          <p:nvPr/>
        </p:nvGrpSpPr>
        <p:grpSpPr>
          <a:xfrm>
            <a:off x="4670530" y="2360441"/>
            <a:ext cx="3884512" cy="2416328"/>
            <a:chOff x="4670530" y="2360441"/>
            <a:chExt cx="3884512" cy="2416328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CD9C1D44-FD75-FE58-DCFA-3D2F86CEB392}"/>
                </a:ext>
              </a:extLst>
            </p:cNvPr>
            <p:cNvGrpSpPr/>
            <p:nvPr/>
          </p:nvGrpSpPr>
          <p:grpSpPr>
            <a:xfrm>
              <a:off x="4670530" y="2360441"/>
              <a:ext cx="3877073" cy="2416328"/>
              <a:chOff x="4670530" y="2360441"/>
              <a:chExt cx="3877073" cy="2416328"/>
            </a:xfrm>
          </p:grpSpPr>
          <p:pic>
            <p:nvPicPr>
              <p:cNvPr id="15" name="Image 14" descr="Une image contenant amphibien, grenouille, Rainette, crapaud&#10;&#10;Description générée automatiquement">
                <a:extLst>
                  <a:ext uri="{FF2B5EF4-FFF2-40B4-BE49-F238E27FC236}">
                    <a16:creationId xmlns:a16="http://schemas.microsoft.com/office/drawing/2014/main" id="{5017C0B8-2351-C16D-5260-78AA70A191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0530" y="2360441"/>
                <a:ext cx="3877073" cy="2385651"/>
              </a:xfrm>
              <a:prstGeom prst="rect">
                <a:avLst/>
              </a:prstGeom>
              <a:effectLst>
                <a:softEdge rad="63500"/>
              </a:effectLst>
            </p:spPr>
          </p:pic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4761FA4B-4DFB-6698-B726-AEDB7A3DD672}"/>
                  </a:ext>
                </a:extLst>
              </p:cNvPr>
              <p:cNvSpPr txBox="1"/>
              <p:nvPr/>
            </p:nvSpPr>
            <p:spPr>
              <a:xfrm>
                <a:off x="4670530" y="4426801"/>
                <a:ext cx="720081" cy="349968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 dirty="0">
                    <a:solidFill>
                      <a:schemeClr val="tx1"/>
                    </a:solidFill>
                  </a:rPr>
                  <a:t>NT</a:t>
                </a:r>
              </a:p>
            </p:txBody>
          </p:sp>
        </p:grp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3CE4695-6B97-85AD-F0F1-5CEFB7F4E985}"/>
                </a:ext>
              </a:extLst>
            </p:cNvPr>
            <p:cNvSpPr txBox="1"/>
            <p:nvPr/>
          </p:nvSpPr>
          <p:spPr>
            <a:xfrm>
              <a:off x="7834961" y="4421960"/>
              <a:ext cx="720081" cy="264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A. KITA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420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186D8-1E97-6090-4535-6DCE303E1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3BBACB5-A7E7-A1F2-4C55-52B91C56F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89" y="764704"/>
            <a:ext cx="8568952" cy="4968552"/>
          </a:xfrm>
        </p:spPr>
        <p:txBody>
          <a:bodyPr/>
          <a:lstStyle/>
          <a:p>
            <a:pPr marL="0" indent="0"/>
            <a:r>
              <a:rPr lang="fr-FR" sz="4400" b="1" dirty="0"/>
              <a:t>AMPHIBIENS : 5 espèces</a:t>
            </a:r>
          </a:p>
          <a:p>
            <a:pPr marL="0" indent="0"/>
            <a:r>
              <a:rPr lang="fr-FR" dirty="0"/>
              <a:t>Groupe à diversité faible et peu visible (17 en IdF)</a:t>
            </a:r>
          </a:p>
          <a:p>
            <a:pPr marL="0" indent="0"/>
            <a:endParaRPr lang="fr-FR" dirty="0"/>
          </a:p>
          <a:p>
            <a:pPr marL="0" indent="0"/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B2F2050-54CD-E82A-D1F8-00641FE957D4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674CAB8-B37F-422C-A1BB-7FA1ACE628FA}" type="slidenum">
              <a:rPr lang="fr-FR" altLang="fr-FR" smtClean="0"/>
              <a:pPr>
                <a:defRPr/>
              </a:pPr>
              <a:t>28</a:t>
            </a:fld>
            <a:endParaRPr lang="fr-FR" alt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B253020-BE38-5AAC-720C-6EA35E60D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Titre 2">
            <a:extLst>
              <a:ext uri="{FF2B5EF4-FFF2-40B4-BE49-F238E27FC236}">
                <a16:creationId xmlns:a16="http://schemas.microsoft.com/office/drawing/2014/main" id="{46DF833D-86BD-1E4E-2268-BBEC3692450B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5724128" cy="62068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90000" tIns="91440" rIns="90000" bIns="4680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 b="1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9pPr>
          </a:lstStyle>
          <a:p>
            <a:r>
              <a:rPr lang="fr-FR" kern="0" dirty="0"/>
              <a:t>Synthèse 2014-2024</a:t>
            </a:r>
          </a:p>
        </p:txBody>
      </p:sp>
      <p:pic>
        <p:nvPicPr>
          <p:cNvPr id="9" name="MNHN-SO-2016-548">
            <a:hlinkClick r:id="" action="ppaction://media"/>
            <a:extLst>
              <a:ext uri="{FF2B5EF4-FFF2-40B4-BE49-F238E27FC236}">
                <a16:creationId xmlns:a16="http://schemas.microsoft.com/office/drawing/2014/main" id="{BC1DCC22-065A-9CB6-D7C2-31F28BFDE3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616" y="5173484"/>
            <a:ext cx="732523" cy="73252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F7899F8-F3C0-3442-438C-0FC831E34231}"/>
              </a:ext>
            </a:extLst>
          </p:cNvPr>
          <p:cNvSpPr txBox="1"/>
          <p:nvPr/>
        </p:nvSpPr>
        <p:spPr>
          <a:xfrm>
            <a:off x="323528" y="4493874"/>
            <a:ext cx="2754725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1"/>
                </a:solidFill>
                <a:latin typeface="+mj-lt"/>
              </a:rPr>
              <a:t>Souvent près des humains.</a:t>
            </a:r>
          </a:p>
          <a:p>
            <a:r>
              <a:rPr lang="fr-FR" b="1" dirty="0">
                <a:solidFill>
                  <a:schemeClr val="tx1"/>
                </a:solidFill>
                <a:latin typeface="+mj-lt"/>
              </a:rPr>
              <a:t>Chante surtout la nuit !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129C38A4-2C2F-85BC-24E6-C8D84E213B42}"/>
              </a:ext>
            </a:extLst>
          </p:cNvPr>
          <p:cNvGrpSpPr/>
          <p:nvPr/>
        </p:nvGrpSpPr>
        <p:grpSpPr>
          <a:xfrm>
            <a:off x="3491880" y="3069546"/>
            <a:ext cx="4302224" cy="3149818"/>
            <a:chOff x="3491880" y="3069546"/>
            <a:chExt cx="4302224" cy="3149818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8F965BB8-62CA-48D9-ACF7-AB01097491AE}"/>
                </a:ext>
              </a:extLst>
            </p:cNvPr>
            <p:cNvGrpSpPr/>
            <p:nvPr/>
          </p:nvGrpSpPr>
          <p:grpSpPr>
            <a:xfrm>
              <a:off x="3491880" y="3069546"/>
              <a:ext cx="4302224" cy="3149818"/>
              <a:chOff x="3491880" y="3069546"/>
              <a:chExt cx="4302224" cy="3149818"/>
            </a:xfrm>
          </p:grpSpPr>
          <p:pic>
            <p:nvPicPr>
              <p:cNvPr id="8" name="Image 7" descr="Une image contenant grenouille, amphibien, Rainette, crapaud&#10;&#10;Description générée automatiquement">
                <a:extLst>
                  <a:ext uri="{FF2B5EF4-FFF2-40B4-BE49-F238E27FC236}">
                    <a16:creationId xmlns:a16="http://schemas.microsoft.com/office/drawing/2014/main" id="{EA2F93EF-F445-E933-08BF-58CE2A36B7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1880" y="3092853"/>
                <a:ext cx="4302224" cy="3126511"/>
              </a:xfrm>
              <a:prstGeom prst="rect">
                <a:avLst/>
              </a:prstGeom>
              <a:effectLst>
                <a:softEdge rad="63500"/>
              </a:effectLst>
            </p:spPr>
          </p:pic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EF3E11F7-4489-6C5D-215B-D8A472F27D93}"/>
                  </a:ext>
                </a:extLst>
              </p:cNvPr>
              <p:cNvSpPr txBox="1"/>
              <p:nvPr/>
            </p:nvSpPr>
            <p:spPr>
              <a:xfrm>
                <a:off x="7074023" y="3069546"/>
                <a:ext cx="720081" cy="349968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 dirty="0">
                    <a:solidFill>
                      <a:schemeClr val="tx1"/>
                    </a:solidFill>
                  </a:rPr>
                  <a:t>NT</a:t>
                </a:r>
              </a:p>
            </p:txBody>
          </p:sp>
        </p:grp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287520F3-6ACF-D53D-82B8-0D829CB8E28D}"/>
                </a:ext>
              </a:extLst>
            </p:cNvPr>
            <p:cNvSpPr txBox="1"/>
            <p:nvPr/>
          </p:nvSpPr>
          <p:spPr>
            <a:xfrm>
              <a:off x="7038507" y="5891787"/>
              <a:ext cx="720081" cy="264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A. KITA</a:t>
              </a: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BF031873-44F5-A13D-93B2-18A46E26C6CA}"/>
              </a:ext>
            </a:extLst>
          </p:cNvPr>
          <p:cNvSpPr txBox="1"/>
          <p:nvPr/>
        </p:nvSpPr>
        <p:spPr>
          <a:xfrm>
            <a:off x="216189" y="2448862"/>
            <a:ext cx="8549360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tx1"/>
                </a:solidFill>
                <a:latin typeface="+mj-lt"/>
              </a:rPr>
              <a:t>Besoin de vous  ! Retrouvez l’Alyte accoucheur !</a:t>
            </a:r>
          </a:p>
        </p:txBody>
      </p:sp>
    </p:spTree>
    <p:extLst>
      <p:ext uri="{BB962C8B-B14F-4D97-AF65-F5344CB8AC3E}">
        <p14:creationId xmlns:p14="http://schemas.microsoft.com/office/powerpoint/2010/main" val="143827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251520" y="1052736"/>
            <a:ext cx="8568952" cy="4968552"/>
          </a:xfrm>
        </p:spPr>
        <p:txBody>
          <a:bodyPr/>
          <a:lstStyle/>
          <a:p>
            <a:pPr marL="0" indent="0"/>
            <a:r>
              <a:rPr lang="fr-FR" sz="4400" b="1" dirty="0"/>
              <a:t>POISSONS : 0</a:t>
            </a:r>
            <a:endParaRPr lang="fr-FR" dirty="0"/>
          </a:p>
          <a:p>
            <a:pPr marL="0" indent="0"/>
            <a:r>
              <a:rPr lang="fr-FR" dirty="0"/>
              <a:t>Manque flagrant de données (avis aux pêcheurs !)</a:t>
            </a:r>
          </a:p>
          <a:p>
            <a:pPr marL="0" indent="0"/>
            <a:endParaRPr lang="fr-FR" dirty="0"/>
          </a:p>
          <a:p>
            <a:pPr marL="0" indent="0"/>
            <a:r>
              <a:rPr lang="fr-FR" dirty="0"/>
              <a:t>Groupe à diversité faible et peu visible (~40 en IdF)</a:t>
            </a:r>
          </a:p>
          <a:p>
            <a:pPr marL="0" indent="0"/>
            <a:endParaRPr lang="fr-FR" dirty="0"/>
          </a:p>
          <a:p>
            <a:pPr marL="0" indent="0"/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674CAB8-B37F-422C-A1BB-7FA1ACE628FA}" type="slidenum">
              <a:rPr lang="fr-FR" altLang="fr-FR" smtClean="0"/>
              <a:pPr>
                <a:defRPr/>
              </a:pPr>
              <a:t>29</a:t>
            </a:fld>
            <a:endParaRPr lang="fr-FR" alt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Titre 2"/>
          <p:cNvSpPr txBox="1">
            <a:spLocks/>
          </p:cNvSpPr>
          <p:nvPr/>
        </p:nvSpPr>
        <p:spPr bwMode="auto">
          <a:xfrm>
            <a:off x="0" y="0"/>
            <a:ext cx="5724128" cy="62068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90000" tIns="91440" rIns="90000" bIns="4680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 b="1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9pPr>
          </a:lstStyle>
          <a:p>
            <a:r>
              <a:rPr lang="fr-FR" kern="0" dirty="0"/>
              <a:t>Synthèse 2011-2021</a:t>
            </a:r>
          </a:p>
        </p:txBody>
      </p:sp>
    </p:spTree>
    <p:extLst>
      <p:ext uri="{BB962C8B-B14F-4D97-AF65-F5344CB8AC3E}">
        <p14:creationId xmlns:p14="http://schemas.microsoft.com/office/powerpoint/2010/main" val="1908117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Contexte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674CAB8-B37F-422C-A1BB-7FA1ACE628FA}" type="slidenum">
              <a:rPr lang="fr-FR" altLang="fr-FR" smtClean="0"/>
              <a:pPr>
                <a:defRPr/>
              </a:pPr>
              <a:t>3</a:t>
            </a:fld>
            <a:endParaRPr lang="fr-FR" altLang="fr-FR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87338" y="1295400"/>
            <a:ext cx="8567737" cy="4030207"/>
          </a:xfrm>
          <a:prstGeom prst="rect">
            <a:avLst/>
          </a:prstGeom>
          <a:solidFill>
            <a:srgbClr val="FFFFFF">
              <a:alpha val="8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defPPr>
              <a:defRPr lang="en-GB"/>
            </a:defPPr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500" b="1">
                <a:solidFill>
                  <a:srgbClr val="000000"/>
                </a:solidFill>
                <a:latin typeface="+mn-lt"/>
                <a:cs typeface="Arial Unicode MS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cs typeface="Arial Unicode MS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cs typeface="Arial Unicode MS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cs typeface="Arial Unicode MS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cs typeface="Arial Unicode MS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cs typeface="Arial Unicode MS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cs typeface="Arial Unicode MS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cs typeface="Arial Unicode MS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cs typeface="Arial Unicode MS" pitchFamily="32" charset="0"/>
              </a:defRPr>
            </a:lvl9pPr>
          </a:lstStyle>
          <a:p>
            <a:r>
              <a:rPr lang="fr-FR" altLang="fr-FR" dirty="0"/>
              <a:t>Espèces menacées en Île-de-France (1)</a:t>
            </a:r>
          </a:p>
          <a:p>
            <a:r>
              <a:rPr lang="fr-FR" altLang="fr-FR" b="0" dirty="0"/>
              <a:t>26 % de la flore</a:t>
            </a:r>
          </a:p>
          <a:p>
            <a:r>
              <a:rPr lang="fr-FR" altLang="fr-FR" b="0" dirty="0"/>
              <a:t>25 % des oiseaux nicheurs</a:t>
            </a:r>
          </a:p>
          <a:p>
            <a:r>
              <a:rPr lang="fr-FR" altLang="fr-FR" b="0" dirty="0"/>
              <a:t>22 % des libellules</a:t>
            </a:r>
          </a:p>
          <a:p>
            <a:r>
              <a:rPr lang="fr-FR" altLang="fr-FR" b="0" dirty="0"/>
              <a:t>24 % des papillons de jour</a:t>
            </a:r>
          </a:p>
          <a:p>
            <a:endParaRPr lang="fr-FR" altLang="fr-FR" b="0" dirty="0"/>
          </a:p>
          <a:p>
            <a:endParaRPr lang="fr-FR" altLang="fr-FR" b="0" dirty="0"/>
          </a:p>
          <a:p>
            <a:endParaRPr lang="fr-FR" altLang="fr-FR" b="0" dirty="0"/>
          </a:p>
          <a:p>
            <a:endParaRPr lang="fr-FR" altLang="fr-FR" b="0" dirty="0"/>
          </a:p>
          <a:p>
            <a:r>
              <a:rPr lang="fr-FR" altLang="fr-FR" b="0" dirty="0"/>
              <a:t>(1) Sources : listes rouges régionales, ne prennent pas en compte les espèces déjà disparues</a:t>
            </a:r>
          </a:p>
        </p:txBody>
      </p:sp>
    </p:spTree>
    <p:extLst>
      <p:ext uri="{BB962C8B-B14F-4D97-AF65-F5344CB8AC3E}">
        <p14:creationId xmlns:p14="http://schemas.microsoft.com/office/powerpoint/2010/main" val="29657881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251520" y="1052736"/>
            <a:ext cx="8568952" cy="4968552"/>
          </a:xfrm>
        </p:spPr>
        <p:txBody>
          <a:bodyPr/>
          <a:lstStyle/>
          <a:p>
            <a:pPr marL="0" indent="0"/>
            <a:r>
              <a:rPr lang="fr-FR" sz="4400" b="1" dirty="0"/>
              <a:t>INSECTES : 66 espèces</a:t>
            </a:r>
          </a:p>
          <a:p>
            <a:pPr marL="0" indent="0"/>
            <a:r>
              <a:rPr lang="fr-FR" dirty="0"/>
              <a:t>Groupe à diversité énorme plus ou moins visible (+ 7000 en IdF)</a:t>
            </a:r>
          </a:p>
          <a:p>
            <a:pPr marL="0" indent="0"/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674CAB8-B37F-422C-A1BB-7FA1ACE628FA}" type="slidenum">
              <a:rPr lang="fr-FR" altLang="fr-FR" smtClean="0"/>
              <a:pPr>
                <a:defRPr/>
              </a:pPr>
              <a:t>30</a:t>
            </a:fld>
            <a:endParaRPr lang="fr-FR" altLang="fr-FR"/>
          </a:p>
        </p:txBody>
      </p:sp>
      <p:pic>
        <p:nvPicPr>
          <p:cNvPr id="2050" name="Picture 2" descr="C:\Users\Guillaume LARREGLE\Documents\ABC\Images diaporama\2010-06-25 (8) Aglais i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2806302"/>
            <a:ext cx="2160240" cy="334232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Guillaume LARREGLE\Documents\ABC\Images diaporama\2009-07-18 Favières Inachis io Paon du jour (1) Aglais io, arthropodes, Faune, insectes, Lepidoptera, Rhopalocèr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2902" y="2666646"/>
            <a:ext cx="2443335" cy="177482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Titre 2"/>
          <p:cNvSpPr txBox="1">
            <a:spLocks/>
          </p:cNvSpPr>
          <p:nvPr/>
        </p:nvSpPr>
        <p:spPr bwMode="auto">
          <a:xfrm>
            <a:off x="0" y="0"/>
            <a:ext cx="5724128" cy="62068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90000" tIns="91440" rIns="90000" bIns="4680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 b="1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9pPr>
          </a:lstStyle>
          <a:p>
            <a:r>
              <a:rPr lang="fr-FR" kern="0" dirty="0"/>
              <a:t>Synthèse 2014-2024</a:t>
            </a:r>
          </a:p>
        </p:txBody>
      </p:sp>
      <p:pic>
        <p:nvPicPr>
          <p:cNvPr id="7" name="Image 6" descr="Une image contenant invertébré, scarabée, insecte, vermine&#10;&#10;Description générée automatiquement">
            <a:extLst>
              <a:ext uri="{FF2B5EF4-FFF2-40B4-BE49-F238E27FC236}">
                <a16:creationId xmlns:a16="http://schemas.microsoft.com/office/drawing/2014/main" id="{170AA086-36D4-0EE7-5098-F73DEEA9C6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603" y="2892046"/>
            <a:ext cx="3076124" cy="246628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35AB942-2A9E-E51F-BAF3-06D4201BDB33}"/>
              </a:ext>
            </a:extLst>
          </p:cNvPr>
          <p:cNvSpPr txBox="1"/>
          <p:nvPr/>
        </p:nvSpPr>
        <p:spPr>
          <a:xfrm>
            <a:off x="613314" y="5865471"/>
            <a:ext cx="970495" cy="264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© ANVL</a:t>
            </a:r>
          </a:p>
        </p:txBody>
      </p:sp>
    </p:spTree>
    <p:extLst>
      <p:ext uri="{BB962C8B-B14F-4D97-AF65-F5344CB8AC3E}">
        <p14:creationId xmlns:p14="http://schemas.microsoft.com/office/powerpoint/2010/main" val="22640205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251520" y="1052736"/>
            <a:ext cx="8568952" cy="4968552"/>
          </a:xfrm>
        </p:spPr>
        <p:txBody>
          <a:bodyPr/>
          <a:lstStyle/>
          <a:p>
            <a:pPr marL="0" indent="0"/>
            <a:r>
              <a:rPr lang="fr-FR" sz="4400" b="1" dirty="0"/>
              <a:t>INSECTES : 61 espèces</a:t>
            </a:r>
          </a:p>
          <a:p>
            <a:pPr marL="0" indent="0"/>
            <a:r>
              <a:rPr lang="fr-FR" b="1" dirty="0"/>
              <a:t>Très peu de données enregistrées</a:t>
            </a:r>
          </a:p>
          <a:p>
            <a:pPr marL="0" indent="0"/>
            <a:r>
              <a:rPr lang="fr-FR" dirty="0"/>
              <a:t>Papillons de jour : 22 espèces = 17,8 % de la diversité régionale %</a:t>
            </a:r>
          </a:p>
          <a:p>
            <a:pPr marL="0" indent="0"/>
            <a:r>
              <a:rPr lang="fr-FR" dirty="0"/>
              <a:t>Orthoptères : 6 espèces = 8,4 % de la diversité régionale %</a:t>
            </a:r>
          </a:p>
          <a:p>
            <a:pPr marL="0" indent="0"/>
            <a:endParaRPr lang="fr-FR" dirty="0"/>
          </a:p>
          <a:p>
            <a:pPr marL="0" indent="0"/>
            <a:endParaRPr lang="fr-FR" dirty="0"/>
          </a:p>
          <a:p>
            <a:pPr marL="0" indent="0"/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674CAB8-B37F-422C-A1BB-7FA1ACE628FA}" type="slidenum">
              <a:rPr lang="fr-FR" altLang="fr-FR" smtClean="0"/>
              <a:pPr>
                <a:defRPr/>
              </a:pPr>
              <a:t>31</a:t>
            </a:fld>
            <a:endParaRPr lang="fr-FR" alt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Titre 2"/>
          <p:cNvSpPr txBox="1">
            <a:spLocks/>
          </p:cNvSpPr>
          <p:nvPr/>
        </p:nvSpPr>
        <p:spPr bwMode="auto">
          <a:xfrm>
            <a:off x="0" y="0"/>
            <a:ext cx="5724128" cy="62068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90000" tIns="91440" rIns="90000" bIns="4680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 b="1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9pPr>
          </a:lstStyle>
          <a:p>
            <a:r>
              <a:rPr lang="fr-FR" kern="0" dirty="0"/>
              <a:t>Synthèse 2014-2024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3871218"/>
            <a:ext cx="3137839" cy="208823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3871218"/>
            <a:ext cx="2872942" cy="208823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0967D26-5766-C5C8-76BC-AD2CC2476490}"/>
              </a:ext>
            </a:extLst>
          </p:cNvPr>
          <p:cNvSpPr txBox="1"/>
          <p:nvPr/>
        </p:nvSpPr>
        <p:spPr>
          <a:xfrm>
            <a:off x="4848771" y="5594299"/>
            <a:ext cx="970495" cy="264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© ANVL</a:t>
            </a:r>
          </a:p>
        </p:txBody>
      </p:sp>
    </p:spTree>
    <p:extLst>
      <p:ext uri="{BB962C8B-B14F-4D97-AF65-F5344CB8AC3E}">
        <p14:creationId xmlns:p14="http://schemas.microsoft.com/office/powerpoint/2010/main" val="236167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251520" y="1052736"/>
            <a:ext cx="8568952" cy="4968552"/>
          </a:xfrm>
        </p:spPr>
        <p:txBody>
          <a:bodyPr/>
          <a:lstStyle/>
          <a:p>
            <a:pPr marL="0" indent="0"/>
            <a:r>
              <a:rPr lang="fr-FR" sz="4400" b="1" dirty="0"/>
              <a:t>INSECTES : 61 espèces</a:t>
            </a:r>
          </a:p>
          <a:p>
            <a:pPr marL="0" indent="0"/>
            <a:r>
              <a:rPr lang="fr-FR" dirty="0"/>
              <a:t>Dont quelques espèces patrimoniales à retrouver !</a:t>
            </a:r>
          </a:p>
          <a:p>
            <a:pPr>
              <a:buFont typeface="Arial" panose="020B0604020202020204" pitchFamily="34" charset="0"/>
              <a:buChar char="•"/>
            </a:pP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674CAB8-B37F-422C-A1BB-7FA1ACE628FA}" type="slidenum">
              <a:rPr lang="fr-FR" altLang="fr-FR" smtClean="0"/>
              <a:pPr>
                <a:defRPr/>
              </a:pPr>
              <a:t>32</a:t>
            </a:fld>
            <a:endParaRPr lang="fr-FR" alt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Titre 2"/>
          <p:cNvSpPr txBox="1">
            <a:spLocks/>
          </p:cNvSpPr>
          <p:nvPr/>
        </p:nvSpPr>
        <p:spPr bwMode="auto">
          <a:xfrm>
            <a:off x="0" y="0"/>
            <a:ext cx="5724128" cy="62068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90000" tIns="91440" rIns="90000" bIns="4680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 b="1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9pPr>
          </a:lstStyle>
          <a:p>
            <a:r>
              <a:rPr lang="fr-FR" kern="0" dirty="0"/>
              <a:t>Synthèse 2014-2024</a:t>
            </a:r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0423878"/>
              </p:ext>
            </p:extLst>
          </p:nvPr>
        </p:nvGraphicFramePr>
        <p:xfrm>
          <a:off x="683568" y="2420888"/>
          <a:ext cx="7653896" cy="3544858"/>
        </p:xfrm>
        <a:graphic>
          <a:graphicData uri="http://schemas.openxmlformats.org/drawingml/2006/table">
            <a:tbl>
              <a:tblPr/>
              <a:tblGrid>
                <a:gridCol w="4111392">
                  <a:extLst>
                    <a:ext uri="{9D8B030D-6E8A-4147-A177-3AD203B41FA5}">
                      <a16:colId xmlns:a16="http://schemas.microsoft.com/office/drawing/2014/main" val="2784959641"/>
                    </a:ext>
                  </a:extLst>
                </a:gridCol>
                <a:gridCol w="535533">
                  <a:extLst>
                    <a:ext uri="{9D8B030D-6E8A-4147-A177-3AD203B41FA5}">
                      <a16:colId xmlns:a16="http://schemas.microsoft.com/office/drawing/2014/main" val="3882451356"/>
                    </a:ext>
                  </a:extLst>
                </a:gridCol>
                <a:gridCol w="508863">
                  <a:extLst>
                    <a:ext uri="{9D8B030D-6E8A-4147-A177-3AD203B41FA5}">
                      <a16:colId xmlns:a16="http://schemas.microsoft.com/office/drawing/2014/main" val="3064012199"/>
                    </a:ext>
                  </a:extLst>
                </a:gridCol>
                <a:gridCol w="822299">
                  <a:extLst>
                    <a:ext uri="{9D8B030D-6E8A-4147-A177-3AD203B41FA5}">
                      <a16:colId xmlns:a16="http://schemas.microsoft.com/office/drawing/2014/main" val="1924562419"/>
                    </a:ext>
                  </a:extLst>
                </a:gridCol>
                <a:gridCol w="1675809">
                  <a:extLst>
                    <a:ext uri="{9D8B030D-6E8A-4147-A177-3AD203B41FA5}">
                      <a16:colId xmlns:a16="http://schemas.microsoft.com/office/drawing/2014/main" val="2054776780"/>
                    </a:ext>
                  </a:extLst>
                </a:gridCol>
              </a:tblGrid>
              <a:tr h="69896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 vernaculaire</a:t>
                      </a:r>
                    </a:p>
                  </a:txBody>
                  <a:tcPr marL="5321" marR="5321" marT="5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Rareté</a:t>
                      </a:r>
                    </a:p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IDF</a:t>
                      </a:r>
                    </a:p>
                  </a:txBody>
                  <a:tcPr marL="5321" marR="5321" marT="5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Liste</a:t>
                      </a:r>
                    </a:p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Rouge</a:t>
                      </a:r>
                    </a:p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IDF</a:t>
                      </a:r>
                    </a:p>
                  </a:txBody>
                  <a:tcPr marL="5321" marR="5321" marT="5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Protection</a:t>
                      </a:r>
                    </a:p>
                  </a:txBody>
                  <a:tcPr marL="5321" marR="5321" marT="5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Enjeu</a:t>
                      </a:r>
                    </a:p>
                    <a:p>
                      <a:pPr algn="ctr" fontAlgn="ctr"/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écologique</a:t>
                      </a:r>
                    </a:p>
                  </a:txBody>
                  <a:tcPr marL="5321" marR="5321" marT="5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087148"/>
                  </a:ext>
                </a:extLst>
              </a:tr>
              <a:tr h="236830">
                <a:tc>
                  <a:txBody>
                    <a:bodyPr/>
                    <a:lstStyle/>
                    <a:p>
                      <a:pPr algn="l" fontAlgn="ctr"/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 Petit Collier argenté</a:t>
                      </a:r>
                    </a:p>
                  </a:txBody>
                  <a:tcPr marL="5321" marR="5321" marT="5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marL="5321" marR="5321" marT="5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</a:t>
                      </a:r>
                    </a:p>
                  </a:txBody>
                  <a:tcPr marL="5321" marR="5321" marT="5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21" marR="5321" marT="5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Fort</a:t>
                      </a:r>
                    </a:p>
                  </a:txBody>
                  <a:tcPr marL="5321" marR="5321" marT="5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588792"/>
                  </a:ext>
                </a:extLst>
              </a:tr>
              <a:tr h="236830">
                <a:tc>
                  <a:txBody>
                    <a:bodyPr/>
                    <a:lstStyle/>
                    <a:p>
                      <a:pPr algn="l" fontAlgn="ctr"/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 Miroir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1" marR="5321" marT="5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rechercher</a:t>
                      </a:r>
                    </a:p>
                  </a:txBody>
                  <a:tcPr marL="5321" marR="5321" marT="5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7795270"/>
                  </a:ext>
                </a:extLst>
              </a:tr>
              <a:tr h="236830">
                <a:tc>
                  <a:txBody>
                    <a:bodyPr/>
                    <a:lstStyle/>
                    <a:p>
                      <a:pPr algn="l" fontAlgn="ctr"/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</a:t>
                      </a:r>
                      <a:r>
                        <a:rPr lang="fr-FR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Mélitée</a:t>
                      </a:r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du Mélampyre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</a:t>
                      </a:r>
                    </a:p>
                  </a:txBody>
                  <a:tcPr marL="5321" marR="5321" marT="5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rechercher</a:t>
                      </a:r>
                    </a:p>
                  </a:txBody>
                  <a:tcPr marL="5321" marR="5321" marT="5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276128"/>
                  </a:ext>
                </a:extLst>
              </a:tr>
              <a:tr h="236830">
                <a:tc>
                  <a:txBody>
                    <a:bodyPr/>
                    <a:lstStyle/>
                    <a:p>
                      <a:pPr algn="l" fontAlgn="ctr"/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L’azuré de l’Ajonc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1" marR="5321" marT="5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rechercher</a:t>
                      </a:r>
                    </a:p>
                  </a:txBody>
                  <a:tcPr marL="5321" marR="5321" marT="5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946467"/>
                  </a:ext>
                </a:extLst>
              </a:tr>
              <a:tr h="236830">
                <a:tc>
                  <a:txBody>
                    <a:bodyPr/>
                    <a:lstStyle/>
                    <a:p>
                      <a:pPr algn="l" fontAlgn="ctr"/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Agrion délicat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</a:t>
                      </a:r>
                    </a:p>
                  </a:txBody>
                  <a:tcPr marL="5321" marR="5321" marT="5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VU</a:t>
                      </a:r>
                    </a:p>
                  </a:txBody>
                  <a:tcPr marL="5321" marR="5321" marT="5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1" marR="5321" marT="5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rechercher</a:t>
                      </a:r>
                    </a:p>
                  </a:txBody>
                  <a:tcPr marL="5321" marR="5321" marT="5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359070"/>
                  </a:ext>
                </a:extLst>
              </a:tr>
              <a:tr h="467898">
                <a:tc>
                  <a:txBody>
                    <a:bodyPr/>
                    <a:lstStyle/>
                    <a:p>
                      <a:pPr algn="l" fontAlgn="ctr"/>
                      <a:r>
                        <a:rPr lang="fr-FR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Ephippigère</a:t>
                      </a:r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des vignes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1" marR="5321" marT="5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rechercher</a:t>
                      </a:r>
                    </a:p>
                  </a:txBody>
                  <a:tcPr marL="5321" marR="5321" marT="5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4107583"/>
                  </a:ext>
                </a:extLst>
              </a:tr>
              <a:tr h="467898">
                <a:tc>
                  <a:txBody>
                    <a:bodyPr/>
                    <a:lstStyle/>
                    <a:p>
                      <a:pPr algn="l" fontAlgn="ctr"/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Criquet de la </a:t>
                      </a:r>
                      <a:r>
                        <a:rPr lang="fr-FR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Palène</a:t>
                      </a:r>
                      <a:endParaRPr lang="fr-F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21" marR="5321" marT="53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rechercher</a:t>
                      </a:r>
                    </a:p>
                  </a:txBody>
                  <a:tcPr marL="5321" marR="5321" marT="5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4829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51012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251520" y="1052736"/>
            <a:ext cx="8568952" cy="4968552"/>
          </a:xfrm>
        </p:spPr>
        <p:txBody>
          <a:bodyPr/>
          <a:lstStyle/>
          <a:p>
            <a:pPr marL="0" indent="0"/>
            <a:r>
              <a:rPr lang="fr-FR" sz="4400" b="1" dirty="0"/>
              <a:t>INSECTES : 61 espèces</a:t>
            </a:r>
          </a:p>
          <a:p>
            <a:pPr marL="0" indent="0"/>
            <a:r>
              <a:rPr lang="fr-FR" dirty="0"/>
              <a:t>Dont quelques espèces patrimoniales</a:t>
            </a:r>
          </a:p>
          <a:p>
            <a:pPr>
              <a:buFont typeface="Arial" panose="020B0604020202020204" pitchFamily="34" charset="0"/>
              <a:buChar char="•"/>
            </a:pP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674CAB8-B37F-422C-A1BB-7FA1ACE628FA}" type="slidenum">
              <a:rPr lang="fr-FR" altLang="fr-FR" smtClean="0"/>
              <a:pPr>
                <a:defRPr/>
              </a:pPr>
              <a:t>33</a:t>
            </a:fld>
            <a:endParaRPr lang="fr-FR" alt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Titre 2"/>
          <p:cNvSpPr txBox="1">
            <a:spLocks/>
          </p:cNvSpPr>
          <p:nvPr/>
        </p:nvSpPr>
        <p:spPr bwMode="auto">
          <a:xfrm>
            <a:off x="0" y="0"/>
            <a:ext cx="5724128" cy="62068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90000" tIns="91440" rIns="90000" bIns="4680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 b="1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9pPr>
          </a:lstStyle>
          <a:p>
            <a:r>
              <a:rPr lang="fr-FR" kern="0" dirty="0"/>
              <a:t>Synthèse 2014-2024</a:t>
            </a:r>
          </a:p>
        </p:txBody>
      </p:sp>
      <p:pic>
        <p:nvPicPr>
          <p:cNvPr id="7" name="Image 6" descr="Une image contenant Papillons de jour et de nuit, Pollinisateur, herbe, invertébré&#10;&#10;Description générée automatiquement">
            <a:extLst>
              <a:ext uri="{FF2B5EF4-FFF2-40B4-BE49-F238E27FC236}">
                <a16:creationId xmlns:a16="http://schemas.microsoft.com/office/drawing/2014/main" id="{C13D43D0-0B9D-E257-AB07-25F4B49243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669" y="546294"/>
            <a:ext cx="3125004" cy="246469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8" name="Image 17" descr="Une image contenant invertébré, insecte, arthropode, sport&#10;&#10;Description générée automatiquement">
            <a:extLst>
              <a:ext uri="{FF2B5EF4-FFF2-40B4-BE49-F238E27FC236}">
                <a16:creationId xmlns:a16="http://schemas.microsoft.com/office/drawing/2014/main" id="{93C6BF69-2683-50F4-41CB-1CDFCBF921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1" y="3136194"/>
            <a:ext cx="2304256" cy="294400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26" name="Picture 2" descr="fr.mnhn.inpn.model.isb.Espece@4f6adbeb">
            <a:extLst>
              <a:ext uri="{FF2B5EF4-FFF2-40B4-BE49-F238E27FC236}">
                <a16:creationId xmlns:a16="http://schemas.microsoft.com/office/drawing/2014/main" id="{A8D1E609-208C-7728-C1AD-AE26CDB64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674" y="3429000"/>
            <a:ext cx="4067704" cy="294400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 descr="Une image contenant insecte, Papillons de jour et de nuit, invertébré, plein air&#10;&#10;Description générée automatiquement">
            <a:extLst>
              <a:ext uri="{FF2B5EF4-FFF2-40B4-BE49-F238E27FC236}">
                <a16:creationId xmlns:a16="http://schemas.microsoft.com/office/drawing/2014/main" id="{88635DFA-28AF-6DD0-E38C-FE79A85B4B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96" y="2346755"/>
            <a:ext cx="2472616" cy="216449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519981D-FAEB-5EE0-6C58-474C9331301A}"/>
              </a:ext>
            </a:extLst>
          </p:cNvPr>
          <p:cNvSpPr txBox="1"/>
          <p:nvPr/>
        </p:nvSpPr>
        <p:spPr>
          <a:xfrm>
            <a:off x="4934179" y="6092303"/>
            <a:ext cx="970495" cy="264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© ANVL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11EC45-8C82-2202-6DC5-63940FB8C4C9}"/>
              </a:ext>
            </a:extLst>
          </p:cNvPr>
          <p:cNvSpPr txBox="1"/>
          <p:nvPr/>
        </p:nvSpPr>
        <p:spPr>
          <a:xfrm>
            <a:off x="5917669" y="2725376"/>
            <a:ext cx="970495" cy="264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© A. KITA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0CAEAC3-2AA7-F3CB-2B4B-25FDC3FA8457}"/>
              </a:ext>
            </a:extLst>
          </p:cNvPr>
          <p:cNvSpPr txBox="1"/>
          <p:nvPr/>
        </p:nvSpPr>
        <p:spPr>
          <a:xfrm>
            <a:off x="7741964" y="5801074"/>
            <a:ext cx="970495" cy="264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© A. KITA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8829D72-D699-CF31-DA67-A1082D65B7AA}"/>
              </a:ext>
            </a:extLst>
          </p:cNvPr>
          <p:cNvSpPr txBox="1"/>
          <p:nvPr/>
        </p:nvSpPr>
        <p:spPr>
          <a:xfrm>
            <a:off x="291182" y="4148009"/>
            <a:ext cx="970495" cy="264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© A. KITA</a:t>
            </a:r>
          </a:p>
        </p:txBody>
      </p:sp>
    </p:spTree>
    <p:extLst>
      <p:ext uri="{BB962C8B-B14F-4D97-AF65-F5344CB8AC3E}">
        <p14:creationId xmlns:p14="http://schemas.microsoft.com/office/powerpoint/2010/main" val="20461652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251520" y="1052736"/>
            <a:ext cx="8568952" cy="4968552"/>
          </a:xfrm>
        </p:spPr>
        <p:txBody>
          <a:bodyPr/>
          <a:lstStyle/>
          <a:p>
            <a:pPr marL="0" indent="0"/>
            <a:r>
              <a:rPr lang="fr-FR" sz="4400" b="1" dirty="0"/>
              <a:t>CHAMPIGNONS et LICHENS :</a:t>
            </a:r>
          </a:p>
          <a:p>
            <a:pPr marL="0" indent="0"/>
            <a:r>
              <a:rPr lang="fr-FR" sz="4400" b="1" dirty="0"/>
              <a:t>5 espèces,</a:t>
            </a:r>
          </a:p>
          <a:p>
            <a:pPr marL="0" indent="0"/>
            <a:r>
              <a:rPr lang="fr-FR" sz="4400" b="1" dirty="0"/>
              <a:t>c’est très peu !</a:t>
            </a:r>
          </a:p>
          <a:p>
            <a:pPr marL="0" indent="0"/>
            <a:r>
              <a:rPr lang="fr-FR" dirty="0"/>
              <a:t>Groupes à diversité forte</a:t>
            </a:r>
          </a:p>
          <a:p>
            <a:pPr marL="0" indent="0"/>
            <a:r>
              <a:rPr lang="fr-FR" dirty="0"/>
              <a:t>et plutôt très visibles</a:t>
            </a:r>
          </a:p>
          <a:p>
            <a:pPr marL="0" indent="0"/>
            <a:r>
              <a:rPr lang="fr-FR" dirty="0"/>
              <a:t>(Données bulletin ANVL)</a:t>
            </a:r>
          </a:p>
          <a:p>
            <a:pPr marL="0" indent="0"/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674CAB8-B37F-422C-A1BB-7FA1ACE628FA}" type="slidenum">
              <a:rPr lang="fr-FR" altLang="fr-FR" smtClean="0"/>
              <a:pPr>
                <a:defRPr/>
              </a:pPr>
              <a:t>34</a:t>
            </a:fld>
            <a:endParaRPr lang="fr-FR" altLang="fr-FR"/>
          </a:p>
        </p:txBody>
      </p:sp>
      <p:pic>
        <p:nvPicPr>
          <p:cNvPr id="3074" name="Picture 2" descr="C:\Users\Guillaume LARREGLE\Documents\ABC\Images diaporama\P1080397 Lichens, Xanthoria parieti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1041" y="1802053"/>
            <a:ext cx="5047423" cy="364317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Titre 2"/>
          <p:cNvSpPr txBox="1">
            <a:spLocks/>
          </p:cNvSpPr>
          <p:nvPr/>
        </p:nvSpPr>
        <p:spPr bwMode="auto">
          <a:xfrm>
            <a:off x="0" y="0"/>
            <a:ext cx="5724128" cy="62068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90000" tIns="91440" rIns="90000" bIns="4680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 b="1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9pPr>
          </a:lstStyle>
          <a:p>
            <a:r>
              <a:rPr lang="fr-FR" kern="0" dirty="0"/>
              <a:t>Synthèse 2014-2024</a:t>
            </a:r>
          </a:p>
        </p:txBody>
      </p:sp>
    </p:spTree>
    <p:extLst>
      <p:ext uri="{BB962C8B-B14F-4D97-AF65-F5344CB8AC3E}">
        <p14:creationId xmlns:p14="http://schemas.microsoft.com/office/powerpoint/2010/main" val="26680225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251520" y="1052736"/>
            <a:ext cx="8568952" cy="4968552"/>
          </a:xfrm>
        </p:spPr>
        <p:txBody>
          <a:bodyPr/>
          <a:lstStyle/>
          <a:p>
            <a:pPr marL="0" indent="0"/>
            <a:r>
              <a:rPr lang="fr-FR" sz="4400" b="1" dirty="0"/>
              <a:t>AUTRES ANIMAUX : 0 espèces !</a:t>
            </a:r>
          </a:p>
          <a:p>
            <a:pPr marL="0" indent="0"/>
            <a:r>
              <a:rPr lang="fr-FR" dirty="0"/>
              <a:t>Groupes à diversité forte (Arachnides) ou faible</a:t>
            </a:r>
          </a:p>
          <a:p>
            <a:pPr>
              <a:buFont typeface="Arial" panose="020B0604020202020204" pitchFamily="34" charset="0"/>
              <a:buChar char="•"/>
            </a:pP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674CAB8-B37F-422C-A1BB-7FA1ACE628FA}" type="slidenum">
              <a:rPr lang="fr-FR" altLang="fr-FR" smtClean="0"/>
              <a:pPr>
                <a:defRPr/>
              </a:pPr>
              <a:t>35</a:t>
            </a:fld>
            <a:endParaRPr lang="fr-FR" altLang="fr-FR"/>
          </a:p>
        </p:txBody>
      </p:sp>
      <p:pic>
        <p:nvPicPr>
          <p:cNvPr id="10242" name="Picture 2" descr="C:\Users\Guillaume LARREGLE\Documents\Images et dessins\DSC07992 Arachnida, Araneae, arthropodes, Evarcha arcuata, Fau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2578224"/>
            <a:ext cx="4184352" cy="332527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Titre 2"/>
          <p:cNvSpPr txBox="1">
            <a:spLocks/>
          </p:cNvSpPr>
          <p:nvPr/>
        </p:nvSpPr>
        <p:spPr bwMode="auto">
          <a:xfrm>
            <a:off x="0" y="0"/>
            <a:ext cx="5724128" cy="62068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90000" tIns="91440" rIns="90000" bIns="4680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 b="1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9pPr>
          </a:lstStyle>
          <a:p>
            <a:r>
              <a:rPr lang="fr-FR" kern="0" dirty="0"/>
              <a:t>Synthèse 2014-2024</a:t>
            </a:r>
          </a:p>
        </p:txBody>
      </p:sp>
    </p:spTree>
    <p:extLst>
      <p:ext uri="{BB962C8B-B14F-4D97-AF65-F5344CB8AC3E}">
        <p14:creationId xmlns:p14="http://schemas.microsoft.com/office/powerpoint/2010/main" val="33152188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251520" y="1052736"/>
            <a:ext cx="8568952" cy="4968552"/>
          </a:xfrm>
        </p:spPr>
        <p:txBody>
          <a:bodyPr/>
          <a:lstStyle/>
          <a:p>
            <a:pPr marL="0" indent="0"/>
            <a:r>
              <a:rPr lang="fr-FR" dirty="0"/>
              <a:t>Découpage de la commune en 7</a:t>
            </a:r>
            <a:r>
              <a:rPr lang="fr-FR" b="1" dirty="0"/>
              <a:t> secteurs </a:t>
            </a:r>
            <a:r>
              <a:rPr lang="fr-FR" dirty="0"/>
              <a:t>plutôt équivalents et homogènes</a:t>
            </a:r>
          </a:p>
          <a:p>
            <a:pPr marL="0" indent="0"/>
            <a:endParaRPr lang="fr-FR" dirty="0"/>
          </a:p>
          <a:p>
            <a:r>
              <a:rPr lang="fr-FR" dirty="0"/>
              <a:t>Inventaires </a:t>
            </a:r>
            <a:r>
              <a:rPr lang="fr-FR" dirty="0" err="1"/>
              <a:t>protocolés</a:t>
            </a:r>
            <a:r>
              <a:rPr lang="fr-FR" dirty="0"/>
              <a:t> a minima sur tous les secteurs</a:t>
            </a:r>
          </a:p>
          <a:p>
            <a:r>
              <a:rPr lang="fr-FR" dirty="0"/>
              <a:t>Inventaires visant l'exhaustivité ciblés sur certaines zones spécifiques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674CAB8-B37F-422C-A1BB-7FA1ACE628FA}" type="slidenum">
              <a:rPr lang="fr-FR" altLang="fr-FR" smtClean="0"/>
              <a:pPr>
                <a:defRPr/>
              </a:pPr>
              <a:t>36</a:t>
            </a:fld>
            <a:endParaRPr lang="fr-FR" altLang="fr-FR"/>
          </a:p>
        </p:txBody>
      </p:sp>
      <p:sp>
        <p:nvSpPr>
          <p:cNvPr id="6" name="Titre 2"/>
          <p:cNvSpPr>
            <a:spLocks noGrp="1"/>
          </p:cNvSpPr>
          <p:nvPr>
            <p:ph type="title"/>
          </p:nvPr>
        </p:nvSpPr>
        <p:spPr>
          <a:xfrm>
            <a:off x="0" y="0"/>
            <a:ext cx="5724128" cy="620688"/>
          </a:xfrm>
        </p:spPr>
        <p:txBody>
          <a:bodyPr/>
          <a:lstStyle/>
          <a:p>
            <a:r>
              <a:rPr lang="fr-FR" dirty="0"/>
              <a:t>Inventaires 2025-2027</a:t>
            </a:r>
          </a:p>
        </p:txBody>
      </p:sp>
    </p:spTree>
    <p:extLst>
      <p:ext uri="{BB962C8B-B14F-4D97-AF65-F5344CB8AC3E}">
        <p14:creationId xmlns:p14="http://schemas.microsoft.com/office/powerpoint/2010/main" val="27176321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5112059" y="836712"/>
            <a:ext cx="3960440" cy="432048"/>
          </a:xfrm>
        </p:spPr>
        <p:txBody>
          <a:bodyPr/>
          <a:lstStyle/>
          <a:p>
            <a:pPr marL="0" indent="0"/>
            <a:r>
              <a:rPr lang="fr-FR" b="1" dirty="0"/>
              <a:t>7 secteurs </a:t>
            </a:r>
            <a:r>
              <a:rPr lang="fr-FR" dirty="0"/>
              <a:t>plutôt homogènes</a:t>
            </a:r>
          </a:p>
          <a:p>
            <a:pPr marL="0" indent="0"/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674CAB8-B37F-422C-A1BB-7FA1ACE628FA}" type="slidenum">
              <a:rPr lang="fr-FR" altLang="fr-FR" smtClean="0"/>
              <a:pPr>
                <a:defRPr/>
              </a:pPr>
              <a:t>37</a:t>
            </a:fld>
            <a:endParaRPr lang="fr-FR" alt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Titre 2"/>
          <p:cNvSpPr txBox="1">
            <a:spLocks/>
          </p:cNvSpPr>
          <p:nvPr/>
        </p:nvSpPr>
        <p:spPr bwMode="auto">
          <a:xfrm>
            <a:off x="0" y="0"/>
            <a:ext cx="5724128" cy="62068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90000" tIns="91440" rIns="90000" bIns="4680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 b="1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9pPr>
          </a:lstStyle>
          <a:p>
            <a:r>
              <a:rPr lang="fr-FR" dirty="0"/>
              <a:t>Inventaires 2025-2027</a:t>
            </a:r>
            <a:endParaRPr lang="fr-FR" kern="0" dirty="0"/>
          </a:p>
        </p:txBody>
      </p:sp>
      <p:pic>
        <p:nvPicPr>
          <p:cNvPr id="6" name="Image 5" descr="Une image contenant texte, carte, capture d’écran&#10;&#10;Description générée automatiquement">
            <a:extLst>
              <a:ext uri="{FF2B5EF4-FFF2-40B4-BE49-F238E27FC236}">
                <a16:creationId xmlns:a16="http://schemas.microsoft.com/office/drawing/2014/main" id="{F03ED236-37D8-200C-2235-01C7B8E7A2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77" y="836712"/>
            <a:ext cx="4259059" cy="6021288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0A85DDFA-04D2-D48D-DE68-F653404234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9231855"/>
              </p:ext>
            </p:extLst>
          </p:nvPr>
        </p:nvGraphicFramePr>
        <p:xfrm>
          <a:off x="4933515" y="1701443"/>
          <a:ext cx="4138984" cy="2926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1118">
                  <a:extLst>
                    <a:ext uri="{9D8B030D-6E8A-4147-A177-3AD203B41FA5}">
                      <a16:colId xmlns:a16="http://schemas.microsoft.com/office/drawing/2014/main" val="3956226357"/>
                    </a:ext>
                  </a:extLst>
                </a:gridCol>
                <a:gridCol w="2777866">
                  <a:extLst>
                    <a:ext uri="{9D8B030D-6E8A-4147-A177-3AD203B41FA5}">
                      <a16:colId xmlns:a16="http://schemas.microsoft.com/office/drawing/2014/main" val="311378899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-1270" algn="just"/>
                      <a:r>
                        <a:rPr lang="fr-FR" sz="2400" dirty="0">
                          <a:effectLst/>
                        </a:rPr>
                        <a:t>Numéro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 algn="just"/>
                      <a:r>
                        <a:rPr lang="fr-FR" sz="2400" dirty="0">
                          <a:effectLst/>
                        </a:rPr>
                        <a:t>Typologie principale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97316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-1270" algn="ctr"/>
                      <a:r>
                        <a:rPr lang="fr-FR" sz="2400">
                          <a:effectLst/>
                        </a:rPr>
                        <a:t>1</a:t>
                      </a:r>
                      <a:endParaRPr lang="fr-F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270" algn="ctr"/>
                      <a:r>
                        <a:rPr lang="fr-FR" sz="2400" dirty="0">
                          <a:effectLst/>
                        </a:rPr>
                        <a:t>Boisé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944653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-1270" algn="ctr"/>
                      <a:r>
                        <a:rPr lang="fr-FR" sz="2400" dirty="0">
                          <a:effectLst/>
                        </a:rPr>
                        <a:t>2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270" algn="ctr"/>
                      <a:r>
                        <a:rPr lang="fr-FR" sz="2400" dirty="0">
                          <a:effectLst/>
                        </a:rPr>
                        <a:t>Agricole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226710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-1270" algn="ctr"/>
                      <a:r>
                        <a:rPr lang="fr-FR" sz="2400">
                          <a:effectLst/>
                        </a:rPr>
                        <a:t>3</a:t>
                      </a:r>
                      <a:endParaRPr lang="fr-F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270" algn="ctr"/>
                      <a:r>
                        <a:rPr lang="fr-FR" sz="2400" dirty="0">
                          <a:effectLst/>
                        </a:rPr>
                        <a:t>Boisé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082606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-1270" algn="ctr"/>
                      <a:r>
                        <a:rPr lang="fr-FR" sz="2400">
                          <a:effectLst/>
                        </a:rPr>
                        <a:t>4</a:t>
                      </a:r>
                      <a:endParaRPr lang="fr-F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270" algn="ctr"/>
                      <a:r>
                        <a:rPr lang="fr-FR" sz="2400" dirty="0">
                          <a:effectLst/>
                        </a:rPr>
                        <a:t>Urbain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438181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-1270" algn="ctr"/>
                      <a:r>
                        <a:rPr lang="fr-FR" sz="2400">
                          <a:effectLst/>
                        </a:rPr>
                        <a:t>5</a:t>
                      </a:r>
                      <a:endParaRPr lang="fr-F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270" algn="ctr"/>
                      <a:r>
                        <a:rPr lang="fr-FR" sz="2400" dirty="0">
                          <a:effectLst/>
                        </a:rPr>
                        <a:t>Boisé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376622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-1270" algn="ctr"/>
                      <a:r>
                        <a:rPr lang="fr-FR" sz="2400">
                          <a:effectLst/>
                        </a:rPr>
                        <a:t>6</a:t>
                      </a:r>
                      <a:endParaRPr lang="fr-F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270" algn="ctr"/>
                      <a:r>
                        <a:rPr lang="fr-FR" sz="2400" dirty="0">
                          <a:effectLst/>
                        </a:rPr>
                        <a:t>Agricole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269632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-1270" algn="ctr"/>
                      <a:r>
                        <a:rPr lang="fr-FR" sz="2400">
                          <a:effectLst/>
                        </a:rPr>
                        <a:t>7</a:t>
                      </a:r>
                      <a:endParaRPr lang="fr-F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270" algn="ctr"/>
                      <a:r>
                        <a:rPr lang="fr-FR" sz="2400" dirty="0">
                          <a:effectLst/>
                        </a:rPr>
                        <a:t>Boisé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07345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86387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0" y="0"/>
            <a:ext cx="5724128" cy="620688"/>
          </a:xfrm>
        </p:spPr>
        <p:txBody>
          <a:bodyPr/>
          <a:lstStyle/>
          <a:p>
            <a:r>
              <a:rPr lang="fr-FR" dirty="0"/>
              <a:t>Inventaires 2025-2027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251520" y="1052736"/>
            <a:ext cx="8568952" cy="4968552"/>
          </a:xfrm>
        </p:spPr>
        <p:txBody>
          <a:bodyPr/>
          <a:lstStyle/>
          <a:p>
            <a:r>
              <a:rPr lang="fr-FR" dirty="0"/>
              <a:t>2 types de prospections</a:t>
            </a:r>
          </a:p>
          <a:p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r>
              <a:rPr lang="fr-FR" b="1" dirty="0"/>
              <a:t>Inventaires visant l'exhaustivité :</a:t>
            </a:r>
          </a:p>
          <a:p>
            <a:pPr marL="0" indent="0"/>
            <a:r>
              <a:rPr lang="fr-FR" dirty="0"/>
              <a:t>pour la connaissance globale des espèces et milieux présents et la recherche des espèces patrimoniales</a:t>
            </a:r>
          </a:p>
          <a:p>
            <a:pPr marL="0" indent="0"/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r>
              <a:rPr lang="fr-FR" b="1" dirty="0"/>
              <a:t>Suivis/Inventaires </a:t>
            </a:r>
            <a:r>
              <a:rPr lang="fr-FR" b="1" dirty="0" err="1"/>
              <a:t>protocolés</a:t>
            </a:r>
            <a:r>
              <a:rPr lang="fr-FR" b="1" dirty="0"/>
              <a:t> :</a:t>
            </a:r>
          </a:p>
          <a:p>
            <a:pPr marL="0" indent="0"/>
            <a:r>
              <a:rPr lang="fr-FR" dirty="0"/>
              <a:t>pour la possibilité de comparer les données dans le temps et l’espace</a:t>
            </a:r>
          </a:p>
          <a:p>
            <a:pPr>
              <a:buFont typeface="Arial" panose="020B0604020202020204" pitchFamily="34" charset="0"/>
              <a:buChar char="•"/>
            </a:pP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endParaRPr lang="fr-FR" dirty="0"/>
          </a:p>
          <a:p>
            <a:pPr marL="0" indent="0"/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674CAB8-B37F-422C-A1BB-7FA1ACE628FA}" type="slidenum">
              <a:rPr lang="fr-FR" altLang="fr-FR" smtClean="0"/>
              <a:pPr>
                <a:defRPr/>
              </a:pPr>
              <a:t>38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475131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251520" y="692696"/>
            <a:ext cx="6840760" cy="4968552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b="1" u="sng" dirty="0"/>
              <a:t>Taxons inventoriés systématiquement par l’ANVL : 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dirty="0"/>
              <a:t>Plantes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dirty="0"/>
              <a:t>Oiseaux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dirty="0"/>
              <a:t>Amphibiens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dirty="0"/>
              <a:t>Reptiles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dirty="0"/>
              <a:t>Chauves-souris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dirty="0"/>
              <a:t>Papillons de jour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dirty="0"/>
              <a:t>Libellules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dirty="0"/>
              <a:t>Criquets, sauterelles et grillons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fr-FR" dirty="0"/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b="1" u="sng" dirty="0"/>
              <a:t>Compléments bénévoles = valeur ajoutée de l’ANVL </a:t>
            </a:r>
            <a:r>
              <a:rPr lang="fr-FR" dirty="0"/>
              <a:t>: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dirty="0"/>
              <a:t>Mammifères, autres insectes, autres arthropodes,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dirty="0"/>
              <a:t>champignons, lichens, mousses, etc.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674CAB8-B37F-422C-A1BB-7FA1ACE628FA}" type="slidenum">
              <a:rPr lang="fr-FR" altLang="fr-FR" smtClean="0"/>
              <a:pPr>
                <a:defRPr/>
              </a:pPr>
              <a:t>39</a:t>
            </a:fld>
            <a:endParaRPr lang="fr-FR" altLang="fr-FR"/>
          </a:p>
        </p:txBody>
      </p:sp>
      <p:pic>
        <p:nvPicPr>
          <p:cNvPr id="8194" name="Picture 2" descr="C:\Users\Guillaume LARREGLE\Documents\Images et dessins\Planche de champignons 2 Aquarelle, Dessins, Fungi, Natu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7702" y="2530172"/>
            <a:ext cx="1978794" cy="291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Titre 2"/>
          <p:cNvSpPr txBox="1">
            <a:spLocks/>
          </p:cNvSpPr>
          <p:nvPr/>
        </p:nvSpPr>
        <p:spPr bwMode="auto">
          <a:xfrm>
            <a:off x="0" y="0"/>
            <a:ext cx="5724128" cy="62068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90000" tIns="91440" rIns="90000" bIns="4680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 b="1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9pPr>
          </a:lstStyle>
          <a:p>
            <a:r>
              <a:rPr lang="fr-FR" dirty="0"/>
              <a:t>Inventaires 2025-2027</a:t>
            </a:r>
            <a:endParaRPr lang="fr-FR" kern="0" dirty="0"/>
          </a:p>
        </p:txBody>
      </p:sp>
    </p:spTree>
    <p:extLst>
      <p:ext uri="{BB962C8B-B14F-4D97-AF65-F5344CB8AC3E}">
        <p14:creationId xmlns:p14="http://schemas.microsoft.com/office/powerpoint/2010/main" val="4040392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Contexte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674CAB8-B37F-422C-A1BB-7FA1ACE628FA}" type="slidenum">
              <a:rPr lang="fr-FR" altLang="fr-FR" smtClean="0"/>
              <a:pPr>
                <a:defRPr/>
              </a:pPr>
              <a:t>4</a:t>
            </a:fld>
            <a:endParaRPr lang="fr-FR" altLang="fr-FR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115616" y="5441950"/>
            <a:ext cx="6984776" cy="822325"/>
          </a:xfrm>
          <a:prstGeom prst="rect">
            <a:avLst/>
          </a:prstGeom>
          <a:solidFill>
            <a:srgbClr val="FFFFFF">
              <a:alpha val="8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defPPr>
              <a:defRPr lang="en-GB"/>
            </a:defPPr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500" b="1">
                <a:solidFill>
                  <a:srgbClr val="000000"/>
                </a:solidFill>
                <a:latin typeface="+mn-lt"/>
                <a:cs typeface="Arial Unicode MS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cs typeface="Arial Unicode MS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cs typeface="Arial Unicode MS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cs typeface="Arial Unicode MS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cs typeface="Arial Unicode MS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cs typeface="Arial Unicode MS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cs typeface="Arial Unicode MS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cs typeface="Arial Unicode MS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cs typeface="Arial Unicode MS" pitchFamily="32" charset="0"/>
              </a:defRPr>
            </a:lvl9pPr>
          </a:lstStyle>
          <a:p>
            <a:r>
              <a:rPr lang="fr-FR" altLang="fr-FR" b="0" dirty="0"/>
              <a:t>Ex : Listes rouges régionales ou nationales</a:t>
            </a:r>
          </a:p>
          <a:p>
            <a:r>
              <a:rPr lang="fr-FR" altLang="fr-FR" b="0" dirty="0"/>
              <a:t>Ex : Annexe 2 DHFF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67544" y="1008063"/>
            <a:ext cx="3309938" cy="46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cs typeface="Arial Unicode MS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cs typeface="Arial Unicode MS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cs typeface="Arial Unicode MS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cs typeface="Arial Unicode MS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cs typeface="Arial Unicode MS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cs typeface="Arial Unicode MS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cs typeface="Arial Unicode MS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cs typeface="Arial Unicode MS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cs typeface="Arial Unicode MS" pitchFamily="32" charset="0"/>
              </a:defRPr>
            </a:lvl9pPr>
          </a:lstStyle>
          <a:p>
            <a:pPr>
              <a:buClrTx/>
              <a:buFontTx/>
              <a:buNone/>
            </a:pPr>
            <a:r>
              <a:rPr lang="fr-FR" altLang="fr-FR" sz="24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PATRIMONIALITE</a:t>
            </a:r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1872490"/>
              </p:ext>
            </p:extLst>
          </p:nvPr>
        </p:nvGraphicFramePr>
        <p:xfrm>
          <a:off x="539552" y="1556792"/>
          <a:ext cx="6984776" cy="3672405"/>
        </p:xfrm>
        <a:graphic>
          <a:graphicData uri="http://schemas.openxmlformats.org/drawingml/2006/table">
            <a:tbl>
              <a:tblPr/>
              <a:tblGrid>
                <a:gridCol w="5386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661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00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00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3739"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Disparue au niveau régional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561"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 danger critique d'extinction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3561"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 danger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2000" b="1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Espèces menacées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3739"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VU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Vulnérable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3561"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Quasi-menacée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3561"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Préoccupation mineure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3561"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Données insuffisantes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3561"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Non applicable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3561"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Non évaluée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57881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251520" y="1052736"/>
            <a:ext cx="8568952" cy="4968552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b="1" u="sng" dirty="0"/>
              <a:t>PLANTES</a:t>
            </a:r>
          </a:p>
          <a:p>
            <a:pPr lvl="1"/>
            <a:endParaRPr lang="fr-FR" sz="2400" dirty="0"/>
          </a:p>
          <a:p>
            <a:pPr lvl="1"/>
            <a:r>
              <a:rPr lang="fr-FR" sz="2400" dirty="0"/>
              <a:t>Inventaires visant l'exhaustivité (3 passages) sur des secteurs « verts »</a:t>
            </a:r>
          </a:p>
          <a:p>
            <a:pPr lvl="1"/>
            <a:r>
              <a:rPr lang="fr-FR" sz="2400" dirty="0"/>
              <a:t>Données opportunistes</a:t>
            </a:r>
          </a:p>
          <a:p>
            <a:pPr lvl="1"/>
            <a:r>
              <a:rPr lang="fr-FR" sz="2400" dirty="0"/>
              <a:t>Recensement des plantes invasives</a:t>
            </a:r>
          </a:p>
          <a:p>
            <a:pPr lvl="1"/>
            <a:r>
              <a:rPr lang="fr-FR" sz="2400" dirty="0"/>
              <a:t>Recherche d’espèces patrimoniales</a:t>
            </a:r>
          </a:p>
          <a:p>
            <a:pPr lvl="1"/>
            <a:r>
              <a:rPr lang="fr-FR" sz="2400" dirty="0"/>
              <a:t>Inventaires par grands types de milieux</a:t>
            </a:r>
          </a:p>
          <a:p>
            <a:pPr lvl="1"/>
            <a:endParaRPr lang="fr-FR" sz="24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674CAB8-B37F-422C-A1BB-7FA1ACE628FA}" type="slidenum">
              <a:rPr lang="fr-FR" altLang="fr-FR" smtClean="0"/>
              <a:pPr>
                <a:defRPr/>
              </a:pPr>
              <a:t>40</a:t>
            </a:fld>
            <a:endParaRPr lang="fr-FR" altLang="fr-FR"/>
          </a:p>
        </p:txBody>
      </p:sp>
      <p:pic>
        <p:nvPicPr>
          <p:cNvPr id="4098" name="Picture 2" descr="C:\Users\Guillaume LARREGLE\Documents\Images et dessins\Ophrys insectifera ORCHIDEE détourée Dessins, Natu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6068" y="2636912"/>
            <a:ext cx="213633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Titre 2"/>
          <p:cNvSpPr txBox="1">
            <a:spLocks/>
          </p:cNvSpPr>
          <p:nvPr/>
        </p:nvSpPr>
        <p:spPr bwMode="auto">
          <a:xfrm>
            <a:off x="0" y="0"/>
            <a:ext cx="5724128" cy="62068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90000" tIns="91440" rIns="90000" bIns="4680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 b="1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9pPr>
          </a:lstStyle>
          <a:p>
            <a:r>
              <a:rPr lang="fr-FR" dirty="0"/>
              <a:t>Inventaires 2025-2027</a:t>
            </a:r>
            <a:endParaRPr lang="fr-FR" kern="0" dirty="0"/>
          </a:p>
        </p:txBody>
      </p:sp>
    </p:spTree>
    <p:extLst>
      <p:ext uri="{BB962C8B-B14F-4D97-AF65-F5344CB8AC3E}">
        <p14:creationId xmlns:p14="http://schemas.microsoft.com/office/powerpoint/2010/main" val="4563823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251520" y="1052736"/>
            <a:ext cx="8568952" cy="4968552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b="1" u="sng" dirty="0"/>
              <a:t>OISEAUX</a:t>
            </a:r>
          </a:p>
          <a:p>
            <a:pPr lvl="1"/>
            <a:r>
              <a:rPr lang="fr-FR" sz="2400" u="sng" dirty="0"/>
              <a:t>Suivis </a:t>
            </a:r>
            <a:r>
              <a:rPr lang="fr-FR" sz="2400" u="sng" dirty="0" err="1"/>
              <a:t>protocolés</a:t>
            </a:r>
            <a:r>
              <a:rPr lang="fr-FR" sz="2400" u="sng" dirty="0"/>
              <a:t>:</a:t>
            </a:r>
          </a:p>
          <a:p>
            <a:pPr lvl="1"/>
            <a:r>
              <a:rPr lang="fr-FR" sz="2400" dirty="0"/>
              <a:t>Points d’écoute 5 mn tous les ans 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400" dirty="0"/>
              <a:t>1</a:t>
            </a:r>
            <a:r>
              <a:rPr lang="fr-FR" sz="2400" baseline="30000" dirty="0"/>
              <a:t>er</a:t>
            </a:r>
            <a:r>
              <a:rPr lang="fr-FR" sz="2400" dirty="0"/>
              <a:t>  passage du 1</a:t>
            </a:r>
            <a:r>
              <a:rPr lang="fr-FR" sz="2400" baseline="30000" dirty="0"/>
              <a:t>er</a:t>
            </a:r>
            <a:r>
              <a:rPr lang="fr-FR" sz="2400" dirty="0"/>
              <a:t> avril au 8 mai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400" dirty="0"/>
              <a:t>2</a:t>
            </a:r>
            <a:r>
              <a:rPr lang="fr-FR" sz="2400" baseline="30000" dirty="0"/>
              <a:t>ème</a:t>
            </a:r>
            <a:r>
              <a:rPr lang="fr-FR" sz="2400" dirty="0"/>
              <a:t>  du 8 mai à mi-juin</a:t>
            </a:r>
          </a:p>
          <a:p>
            <a:pPr lvl="1"/>
            <a:endParaRPr lang="fr-FR" sz="2400" dirty="0"/>
          </a:p>
          <a:p>
            <a:pPr lvl="1"/>
            <a:r>
              <a:rPr lang="fr-FR" sz="2400" dirty="0"/>
              <a:t>Inventaires visant l’exhaustivité dans des zones ciblées</a:t>
            </a:r>
          </a:p>
          <a:p>
            <a:pPr lvl="1"/>
            <a:endParaRPr lang="fr-FR" sz="2400" dirty="0"/>
          </a:p>
          <a:p>
            <a:pPr lvl="1"/>
            <a:r>
              <a:rPr lang="fr-FR" sz="2400" dirty="0"/>
              <a:t>Données opportunistes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674CAB8-B37F-422C-A1BB-7FA1ACE628FA}" type="slidenum">
              <a:rPr lang="fr-FR" altLang="fr-FR" smtClean="0"/>
              <a:pPr>
                <a:defRPr/>
              </a:pPr>
              <a:t>41</a:t>
            </a:fld>
            <a:endParaRPr lang="fr-FR" altLang="fr-FR"/>
          </a:p>
        </p:txBody>
      </p:sp>
      <p:pic>
        <p:nvPicPr>
          <p:cNvPr id="5122" name="Picture 2" descr="C:\Users\Guillaume LARREGLE\Documents\Images et dessins\Geai étude Dessins, Faune, Garrulus glandarius, Nature, Oiseau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3963" y="4365104"/>
            <a:ext cx="3657600" cy="203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Guillaume LARREGLE\Documents\ABC\Images diaporama\20191104_103445 BI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117995"/>
            <a:ext cx="1913430" cy="361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Titre 2"/>
          <p:cNvSpPr txBox="1">
            <a:spLocks/>
          </p:cNvSpPr>
          <p:nvPr/>
        </p:nvSpPr>
        <p:spPr bwMode="auto">
          <a:xfrm>
            <a:off x="0" y="0"/>
            <a:ext cx="5724128" cy="62068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90000" tIns="91440" rIns="90000" bIns="4680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 b="1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9pPr>
          </a:lstStyle>
          <a:p>
            <a:r>
              <a:rPr lang="fr-FR" dirty="0"/>
              <a:t>Inventaires 2025-2027</a:t>
            </a:r>
            <a:endParaRPr lang="fr-FR" kern="0" dirty="0"/>
          </a:p>
        </p:txBody>
      </p:sp>
    </p:spTree>
    <p:extLst>
      <p:ext uri="{BB962C8B-B14F-4D97-AF65-F5344CB8AC3E}">
        <p14:creationId xmlns:p14="http://schemas.microsoft.com/office/powerpoint/2010/main" val="21847557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179512" y="1196752"/>
            <a:ext cx="8841680" cy="4968552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b="1" u="sng" dirty="0"/>
              <a:t>CHAUVES-SOURIS</a:t>
            </a:r>
          </a:p>
          <a:p>
            <a:pPr lvl="1"/>
            <a:r>
              <a:rPr lang="fr-FR" sz="2400" u="sng" dirty="0"/>
              <a:t>Inventaires </a:t>
            </a:r>
            <a:r>
              <a:rPr lang="fr-FR" sz="2400" u="sng" dirty="0" err="1"/>
              <a:t>protocolés</a:t>
            </a:r>
            <a:r>
              <a:rPr lang="fr-FR" sz="2400" u="sng" dirty="0"/>
              <a:t> : </a:t>
            </a:r>
            <a:endParaRPr lang="fr-FR" sz="2400" dirty="0"/>
          </a:p>
          <a:p>
            <a:pPr lvl="1"/>
            <a:r>
              <a:rPr lang="fr-FR" sz="2400" dirty="0"/>
              <a:t>Utilisation de boîtiers enregistreurs</a:t>
            </a:r>
          </a:p>
          <a:p>
            <a:pPr lvl="1"/>
            <a:endParaRPr lang="fr-FR" sz="2400" dirty="0"/>
          </a:p>
          <a:p>
            <a:pPr lvl="1"/>
            <a:r>
              <a:rPr lang="fr-FR" sz="2400" dirty="0"/>
              <a:t>Points d'enregistrement de 6 min </a:t>
            </a:r>
          </a:p>
          <a:p>
            <a:pPr lvl="1"/>
            <a:r>
              <a:rPr lang="fr-FR" sz="2400" dirty="0"/>
              <a:t>	- 2 passages / an</a:t>
            </a:r>
          </a:p>
          <a:p>
            <a:pPr lvl="1"/>
            <a:r>
              <a:rPr lang="fr-FR" sz="2400" dirty="0"/>
              <a:t>			→ 1er passage : mai/juin</a:t>
            </a:r>
          </a:p>
          <a:p>
            <a:pPr lvl="1"/>
            <a:r>
              <a:rPr lang="fr-FR" sz="2400" dirty="0"/>
              <a:t>			→ 2ème passage : août/septembre</a:t>
            </a:r>
          </a:p>
          <a:p>
            <a:pPr lvl="1"/>
            <a:r>
              <a:rPr lang="fr-FR" sz="2400" dirty="0"/>
              <a:t>	- analyse via des logiciels spécifiques (ex : Syrinx) 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674CAB8-B37F-422C-A1BB-7FA1ACE628FA}" type="slidenum">
              <a:rPr lang="fr-FR" altLang="fr-FR" smtClean="0"/>
              <a:pPr>
                <a:defRPr/>
              </a:pPr>
              <a:t>42</a:t>
            </a:fld>
            <a:endParaRPr lang="fr-FR" alt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Titre 2"/>
          <p:cNvSpPr txBox="1">
            <a:spLocks/>
          </p:cNvSpPr>
          <p:nvPr/>
        </p:nvSpPr>
        <p:spPr bwMode="auto">
          <a:xfrm>
            <a:off x="0" y="0"/>
            <a:ext cx="5724128" cy="62068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90000" tIns="91440" rIns="90000" bIns="4680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 b="1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9pPr>
          </a:lstStyle>
          <a:p>
            <a:r>
              <a:rPr lang="fr-FR" dirty="0"/>
              <a:t>Inventaires 2025-2027</a:t>
            </a:r>
            <a:endParaRPr lang="fr-FR" kern="0" dirty="0"/>
          </a:p>
        </p:txBody>
      </p:sp>
      <p:grpSp>
        <p:nvGrpSpPr>
          <p:cNvPr id="9" name="Groupe 8"/>
          <p:cNvGrpSpPr/>
          <p:nvPr/>
        </p:nvGrpSpPr>
        <p:grpSpPr>
          <a:xfrm>
            <a:off x="5796136" y="908720"/>
            <a:ext cx="2860459" cy="3493342"/>
            <a:chOff x="5796136" y="908720"/>
            <a:chExt cx="2860459" cy="3493342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6136" y="908720"/>
              <a:ext cx="2860459" cy="315006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293491" y="4052094"/>
              <a:ext cx="2363104" cy="349968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fr-FR" b="1" i="1" dirty="0" err="1">
                  <a:solidFill>
                    <a:schemeClr val="tx1"/>
                  </a:solidFill>
                </a:rPr>
                <a:t>Myotis</a:t>
              </a:r>
              <a:r>
                <a:rPr lang="fr-FR" b="1" i="1" dirty="0">
                  <a:solidFill>
                    <a:schemeClr val="tx1"/>
                  </a:solidFill>
                </a:rPr>
                <a:t> </a:t>
              </a:r>
              <a:r>
                <a:rPr lang="fr-FR" b="1" i="1" dirty="0" err="1">
                  <a:solidFill>
                    <a:schemeClr val="tx1"/>
                  </a:solidFill>
                </a:rPr>
                <a:t>mystacinus</a:t>
              </a:r>
              <a:endParaRPr lang="fr-FR" b="1" i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58402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251520" y="1052736"/>
            <a:ext cx="6624736" cy="4968552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b="1" u="sng" dirty="0"/>
              <a:t>AMPHIBIENS</a:t>
            </a:r>
          </a:p>
          <a:p>
            <a:pPr lvl="1"/>
            <a:r>
              <a:rPr lang="fr-FR" sz="2400" u="sng" dirty="0"/>
              <a:t>Inventaires </a:t>
            </a:r>
            <a:r>
              <a:rPr lang="fr-FR" sz="2400" u="sng" dirty="0" err="1"/>
              <a:t>protocolés</a:t>
            </a:r>
            <a:r>
              <a:rPr lang="fr-FR" sz="2400" u="sng" dirty="0"/>
              <a:t> : </a:t>
            </a:r>
            <a:endParaRPr lang="fr-FR" sz="2400" dirty="0"/>
          </a:p>
          <a:p>
            <a:pPr lvl="1"/>
            <a:r>
              <a:rPr lang="fr-FR" sz="2400" dirty="0"/>
              <a:t>Localisations proches du milieu aquatique (spécifiques et différentes des autres points)</a:t>
            </a:r>
          </a:p>
          <a:p>
            <a:pPr lvl="1"/>
            <a:r>
              <a:rPr lang="fr-FR" sz="2400" dirty="0"/>
              <a:t>Points d’écoute/observations</a:t>
            </a:r>
          </a:p>
          <a:p>
            <a:pPr lvl="1"/>
            <a:r>
              <a:rPr lang="fr-FR" sz="2400" dirty="0"/>
              <a:t>- 2 passages / an</a:t>
            </a:r>
          </a:p>
          <a:p>
            <a:pPr lvl="1"/>
            <a:r>
              <a:rPr lang="fr-FR" sz="2400" dirty="0"/>
              <a:t>			→ 15 février/mars</a:t>
            </a:r>
          </a:p>
          <a:p>
            <a:pPr lvl="1"/>
            <a:r>
              <a:rPr lang="fr-FR" sz="2400" dirty="0"/>
              <a:t>			→   mai/juin</a:t>
            </a:r>
          </a:p>
          <a:p>
            <a:pPr lvl="1"/>
            <a:r>
              <a:rPr lang="fr-FR" sz="2400" u="sng" dirty="0"/>
              <a:t>Compléments hors protocoles</a:t>
            </a:r>
            <a:endParaRPr lang="fr-FR" sz="2400" dirty="0"/>
          </a:p>
          <a:p>
            <a:pPr lvl="1"/>
            <a:r>
              <a:rPr lang="fr-FR" sz="2400" dirty="0"/>
              <a:t>à vue et avec troubleau</a:t>
            </a:r>
          </a:p>
          <a:p>
            <a:pPr lvl="1"/>
            <a:endParaRPr lang="fr-FR" sz="24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674CAB8-B37F-422C-A1BB-7FA1ACE628FA}" type="slidenum">
              <a:rPr lang="fr-FR" altLang="fr-FR" smtClean="0"/>
              <a:pPr>
                <a:defRPr/>
              </a:pPr>
              <a:t>43</a:t>
            </a:fld>
            <a:endParaRPr lang="fr-FR" alt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Titre 2"/>
          <p:cNvSpPr txBox="1">
            <a:spLocks/>
          </p:cNvSpPr>
          <p:nvPr/>
        </p:nvSpPr>
        <p:spPr bwMode="auto">
          <a:xfrm>
            <a:off x="0" y="0"/>
            <a:ext cx="5724128" cy="62068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90000" tIns="91440" rIns="90000" bIns="4680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 b="1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9pPr>
          </a:lstStyle>
          <a:p>
            <a:r>
              <a:rPr lang="fr-FR" dirty="0"/>
              <a:t>Inventaires 2025-2027</a:t>
            </a:r>
            <a:endParaRPr lang="fr-FR" kern="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FAF19B6-4C31-870A-D079-C20731227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44462"/>
            <a:ext cx="2664296" cy="2045088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6755A97-D1AD-6DBE-8671-208BFED98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50" y="3131762"/>
            <a:ext cx="3347258" cy="205949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69F411B-DAD8-0227-98D1-D16CA993F953}"/>
              </a:ext>
            </a:extLst>
          </p:cNvPr>
          <p:cNvSpPr txBox="1"/>
          <p:nvPr/>
        </p:nvSpPr>
        <p:spPr>
          <a:xfrm>
            <a:off x="7921985" y="1925503"/>
            <a:ext cx="970495" cy="264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© A. KITA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A5B44D1-9DE4-9E33-4DF6-76F079B17784}"/>
              </a:ext>
            </a:extLst>
          </p:cNvPr>
          <p:cNvSpPr txBox="1"/>
          <p:nvPr/>
        </p:nvSpPr>
        <p:spPr>
          <a:xfrm>
            <a:off x="7921984" y="4927209"/>
            <a:ext cx="970495" cy="264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© A. KITA</a:t>
            </a:r>
          </a:p>
        </p:txBody>
      </p:sp>
    </p:spTree>
    <p:extLst>
      <p:ext uri="{BB962C8B-B14F-4D97-AF65-F5344CB8AC3E}">
        <p14:creationId xmlns:p14="http://schemas.microsoft.com/office/powerpoint/2010/main" val="37247687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251520" y="1052736"/>
            <a:ext cx="5112568" cy="4968552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b="1" u="sng" dirty="0"/>
              <a:t>REPTILES</a:t>
            </a:r>
          </a:p>
          <a:p>
            <a:pPr lvl="1"/>
            <a:r>
              <a:rPr lang="fr-FR" sz="2400" u="sng" dirty="0"/>
              <a:t>Suivis </a:t>
            </a:r>
            <a:r>
              <a:rPr lang="fr-FR" sz="2400" u="sng" dirty="0" err="1"/>
              <a:t>protocolés</a:t>
            </a:r>
            <a:r>
              <a:rPr lang="fr-FR" sz="2400" u="sng" dirty="0"/>
              <a:t>:</a:t>
            </a:r>
          </a:p>
          <a:p>
            <a:pPr lvl="1"/>
            <a:r>
              <a:rPr lang="fr-FR" sz="2400" dirty="0"/>
              <a:t>- Installation possible de plaques reptiles sous réserve d’emplacement sécurisés</a:t>
            </a:r>
          </a:p>
          <a:p>
            <a:pPr lvl="1"/>
            <a:r>
              <a:rPr lang="fr-FR" sz="2400" dirty="0"/>
              <a:t>- 6 passages pendant la période favorable (avril à mi-juin)</a:t>
            </a:r>
          </a:p>
          <a:p>
            <a:pPr lvl="1"/>
            <a:r>
              <a:rPr lang="fr-FR" sz="2400" dirty="0"/>
              <a:t>- au moins 2 jours entre chaque visite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674CAB8-B37F-422C-A1BB-7FA1ACE628FA}" type="slidenum">
              <a:rPr lang="fr-FR" altLang="fr-FR" smtClean="0"/>
              <a:pPr>
                <a:defRPr/>
              </a:pPr>
              <a:t>44</a:t>
            </a:fld>
            <a:endParaRPr lang="fr-FR" altLang="fr-FR"/>
          </a:p>
        </p:txBody>
      </p:sp>
      <p:pic>
        <p:nvPicPr>
          <p:cNvPr id="11266" name="Picture 2" descr="C:\Users\Guillaume LARREGLE\Documents\ABC\Images diaporama\20191104_103621 bi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1771640"/>
            <a:ext cx="3384375" cy="309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Titre 2"/>
          <p:cNvSpPr txBox="1">
            <a:spLocks/>
          </p:cNvSpPr>
          <p:nvPr/>
        </p:nvSpPr>
        <p:spPr bwMode="auto">
          <a:xfrm>
            <a:off x="0" y="0"/>
            <a:ext cx="5724128" cy="62068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90000" tIns="91440" rIns="90000" bIns="4680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 b="1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9pPr>
          </a:lstStyle>
          <a:p>
            <a:r>
              <a:rPr lang="fr-FR" dirty="0"/>
              <a:t>Inventaires 2025-2027</a:t>
            </a:r>
            <a:endParaRPr lang="fr-FR" kern="0" dirty="0"/>
          </a:p>
        </p:txBody>
      </p:sp>
    </p:spTree>
    <p:extLst>
      <p:ext uri="{BB962C8B-B14F-4D97-AF65-F5344CB8AC3E}">
        <p14:creationId xmlns:p14="http://schemas.microsoft.com/office/powerpoint/2010/main" val="39096286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251519" y="695548"/>
            <a:ext cx="8640961" cy="4968552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b="1" u="sng" dirty="0"/>
              <a:t>INSECTES</a:t>
            </a:r>
          </a:p>
          <a:p>
            <a:pPr lvl="1"/>
            <a:r>
              <a:rPr lang="fr-FR" sz="2400" dirty="0"/>
              <a:t>Papillons de jour, libellules et orthoptères (criquets, sauterelles et grillons)</a:t>
            </a:r>
          </a:p>
          <a:p>
            <a:pPr lvl="1"/>
            <a:r>
              <a:rPr lang="fr-FR" sz="2400" dirty="0"/>
              <a:t>Inventaires protocolés : </a:t>
            </a:r>
          </a:p>
          <a:p>
            <a:pPr lvl="1"/>
            <a:r>
              <a:rPr lang="fr-FR" sz="2400" dirty="0"/>
              <a:t>- suivis de transects</a:t>
            </a:r>
          </a:p>
          <a:p>
            <a:pPr marL="800100" lvl="1" indent="-342900">
              <a:buFontTx/>
              <a:buChar char="-"/>
            </a:pPr>
            <a:r>
              <a:rPr lang="fr-FR" sz="2400" dirty="0"/>
              <a:t>3 passages :</a:t>
            </a:r>
          </a:p>
          <a:p>
            <a:pPr marL="1200150" lvl="2" indent="-342900">
              <a:buFontTx/>
              <a:buChar char="-"/>
            </a:pPr>
            <a:r>
              <a:rPr lang="fr-FR" sz="2400" dirty="0"/>
              <a:t>mai/juin;</a:t>
            </a:r>
          </a:p>
          <a:p>
            <a:pPr marL="1200150" lvl="2" indent="-342900">
              <a:buFontTx/>
              <a:buChar char="-"/>
            </a:pPr>
            <a:r>
              <a:rPr lang="fr-FR" sz="2400" dirty="0"/>
              <a:t>juillet/août; </a:t>
            </a:r>
          </a:p>
          <a:p>
            <a:pPr marL="1200150" lvl="2" indent="-342900">
              <a:buFontTx/>
              <a:buChar char="-"/>
            </a:pPr>
            <a:r>
              <a:rPr lang="fr-FR" sz="2400" dirty="0"/>
              <a:t>septembre.</a:t>
            </a:r>
          </a:p>
          <a:p>
            <a:pPr lvl="1"/>
            <a:endParaRPr lang="fr-FR" sz="2400" dirty="0"/>
          </a:p>
          <a:p>
            <a:pPr lvl="1"/>
            <a:r>
              <a:rPr lang="fr-FR" sz="2400" dirty="0"/>
              <a:t>Inventaires visant l'exhaustivité sur les secteurs ciblés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674CAB8-B37F-422C-A1BB-7FA1ACE628FA}" type="slidenum">
              <a:rPr lang="fr-FR" altLang="fr-FR" smtClean="0"/>
              <a:pPr>
                <a:defRPr/>
              </a:pPr>
              <a:t>45</a:t>
            </a:fld>
            <a:endParaRPr lang="fr-FR" altLang="fr-FR"/>
          </a:p>
        </p:txBody>
      </p:sp>
      <p:pic>
        <p:nvPicPr>
          <p:cNvPr id="6" name="Picture 3" descr="C:\Users\Guillaume LARREGLE\Documents\ABC\Images diaporama\20191104_103409 BI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8708" y="1895551"/>
            <a:ext cx="2356562" cy="248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Guillaume LARREGLE\Documents\Images et dessins\FE Dessin Flambé� 89.8 Ko Dessins, Iphiclides podalirius, Nat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3067976"/>
            <a:ext cx="2972812" cy="216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Titre 2"/>
          <p:cNvSpPr txBox="1">
            <a:spLocks/>
          </p:cNvSpPr>
          <p:nvPr/>
        </p:nvSpPr>
        <p:spPr bwMode="auto">
          <a:xfrm>
            <a:off x="0" y="0"/>
            <a:ext cx="5724128" cy="62068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90000" tIns="91440" rIns="90000" bIns="4680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 b="1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9pPr>
          </a:lstStyle>
          <a:p>
            <a:r>
              <a:rPr lang="fr-FR" dirty="0"/>
              <a:t>Inventaires 2025-2027</a:t>
            </a:r>
            <a:endParaRPr lang="fr-FR" kern="0" dirty="0"/>
          </a:p>
        </p:txBody>
      </p:sp>
    </p:spTree>
    <p:extLst>
      <p:ext uri="{BB962C8B-B14F-4D97-AF65-F5344CB8AC3E}">
        <p14:creationId xmlns:p14="http://schemas.microsoft.com/office/powerpoint/2010/main" val="21847557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674CAB8-B37F-422C-A1BB-7FA1ACE628FA}" type="slidenum">
              <a:rPr lang="fr-FR" altLang="fr-FR" smtClean="0"/>
              <a:pPr>
                <a:defRPr/>
              </a:pPr>
              <a:t>46</a:t>
            </a:fld>
            <a:endParaRPr lang="fr-FR" alt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Titre 2"/>
          <p:cNvSpPr txBox="1">
            <a:spLocks/>
          </p:cNvSpPr>
          <p:nvPr/>
        </p:nvSpPr>
        <p:spPr bwMode="auto">
          <a:xfrm>
            <a:off x="0" y="0"/>
            <a:ext cx="5724128" cy="62068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90000" tIns="91440" rIns="90000" bIns="4680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 b="1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9pPr>
          </a:lstStyle>
          <a:p>
            <a:r>
              <a:rPr lang="fr-FR" dirty="0"/>
              <a:t>Inventaires 2025-2027</a:t>
            </a:r>
            <a:endParaRPr lang="fr-FR" kern="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869" y="621965"/>
            <a:ext cx="8820262" cy="623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725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" y="0"/>
            <a:ext cx="9143999" cy="836712"/>
          </a:xfrm>
        </p:spPr>
        <p:txBody>
          <a:bodyPr/>
          <a:lstStyle/>
          <a:p>
            <a:r>
              <a:rPr lang="fr-FR" sz="4000" dirty="0"/>
              <a:t>Un projet participatif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1E91B3E3-555E-4F15-AE6F-6C60EA0B7636}" type="slidenum">
              <a:rPr lang="fr-FR" altLang="fr-FR" smtClean="0"/>
              <a:pPr>
                <a:defRPr/>
              </a:pPr>
              <a:t>47</a:t>
            </a:fld>
            <a:endParaRPr lang="fr-FR" alt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4F0962A-BD20-F523-1A95-F6F4F5BEC97B}"/>
              </a:ext>
            </a:extLst>
          </p:cNvPr>
          <p:cNvSpPr txBox="1"/>
          <p:nvPr/>
        </p:nvSpPr>
        <p:spPr>
          <a:xfrm>
            <a:off x="166536" y="1097735"/>
            <a:ext cx="8293896" cy="13805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Un projet en faveur de la biodiversité</a:t>
            </a:r>
          </a:p>
          <a:p>
            <a:endParaRPr lang="fr-FR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Un projet pour tisser des liens entre nous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 : ANVL, Association l’Avenir du Vaudoué (</a:t>
            </a:r>
            <a:r>
              <a:rPr lang="fr-FR" dirty="0" err="1">
                <a:solidFill>
                  <a:srgbClr val="000000"/>
                </a:solidFill>
                <a:latin typeface="Arial" panose="020B0604020202020204" pitchFamily="34" charset="0"/>
              </a:rPr>
              <a:t>AdV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), écoles, habitants, élus, Naturalistes, etc.</a:t>
            </a:r>
            <a:endParaRPr lang="fr-FR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695E2B7-1298-064A-0612-7D23C43243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452657"/>
            <a:ext cx="3676018" cy="191638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E24A14C-CF08-6425-04F3-4BFAB7ADA9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342" y="3450666"/>
            <a:ext cx="1956073" cy="192223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FB26E57-BD39-8D7F-0615-896CDD6AA3BF}"/>
              </a:ext>
            </a:extLst>
          </p:cNvPr>
          <p:cNvSpPr txBox="1"/>
          <p:nvPr/>
        </p:nvSpPr>
        <p:spPr>
          <a:xfrm>
            <a:off x="5474342" y="5514981"/>
            <a:ext cx="2153190" cy="693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tx1"/>
                </a:solidFill>
              </a:rPr>
              <a:t>Exemple d’interventions dans le cadre de l’ABC de Fontainebleau</a:t>
            </a:r>
          </a:p>
        </p:txBody>
      </p:sp>
    </p:spTree>
    <p:extLst>
      <p:ext uri="{BB962C8B-B14F-4D97-AF65-F5344CB8AC3E}">
        <p14:creationId xmlns:p14="http://schemas.microsoft.com/office/powerpoint/2010/main" val="8648499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171BD9-EA0E-E9F5-BD94-AD575C502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CA28D81-57C1-1928-E11A-6853C57C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9143999" cy="836712"/>
          </a:xfrm>
        </p:spPr>
        <p:txBody>
          <a:bodyPr/>
          <a:lstStyle/>
          <a:p>
            <a:r>
              <a:rPr lang="fr-FR" sz="4000" dirty="0"/>
              <a:t>Un projet participatif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2D60B83-1B73-1AF6-E475-19F73C3D587E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1E91B3E3-555E-4F15-AE6F-6C60EA0B7636}" type="slidenum">
              <a:rPr lang="fr-FR" altLang="fr-FR" smtClean="0"/>
              <a:pPr>
                <a:defRPr/>
              </a:pPr>
              <a:t>48</a:t>
            </a:fld>
            <a:endParaRPr lang="fr-FR" alt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48D4FB9-BD78-9AC4-89C1-FEEE40875363}"/>
              </a:ext>
            </a:extLst>
          </p:cNvPr>
          <p:cNvSpPr txBox="1"/>
          <p:nvPr/>
        </p:nvSpPr>
        <p:spPr>
          <a:xfrm>
            <a:off x="323528" y="1124744"/>
            <a:ext cx="7704856" cy="1638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Animations / Formations / Conférences / Cafés-débats</a:t>
            </a:r>
            <a:endParaRPr lang="fr-FR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fr-F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fr-FR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fr-FR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fr-FR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79786BB-9112-8A50-DA80-72335A017DFF}"/>
              </a:ext>
            </a:extLst>
          </p:cNvPr>
          <p:cNvSpPr txBox="1"/>
          <p:nvPr/>
        </p:nvSpPr>
        <p:spPr>
          <a:xfrm>
            <a:off x="738157" y="1700808"/>
            <a:ext cx="8226331" cy="38024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3</a:t>
            </a:r>
            <a:r>
              <a:rPr lang="fr-FR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sorties calées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Initiation à la saisie de données et sortie nocturne (amphibiens, rapaces nocturnes) – </a:t>
            </a:r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14 mars, 18h30 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par Thomas Béthencourt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Plantes sauvages comestibles – </a:t>
            </a:r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6 avril, 14h 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par François </a:t>
            </a:r>
            <a:r>
              <a:rPr lang="fr-FR" dirty="0" err="1">
                <a:solidFill>
                  <a:srgbClr val="000000"/>
                </a:solidFill>
                <a:latin typeface="Arial" panose="020B0604020202020204" pitchFamily="34" charset="0"/>
              </a:rPr>
              <a:t>Thévenon</a:t>
            </a:r>
            <a:endParaRPr lang="fr-F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Sortie nature au « Bout du Monde » - </a:t>
            </a:r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7 juin, 14h30 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par Guillaume </a:t>
            </a:r>
            <a:r>
              <a:rPr lang="fr-FR" dirty="0" err="1">
                <a:solidFill>
                  <a:srgbClr val="000000"/>
                </a:solidFill>
                <a:latin typeface="Arial" panose="020B0604020202020204" pitchFamily="34" charset="0"/>
              </a:rPr>
              <a:t>Larregle</a:t>
            </a:r>
            <a:endParaRPr lang="fr-F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fr-FR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D’autres animations à fixer (2025, 2026, 2027) ?</a:t>
            </a:r>
          </a:p>
          <a:p>
            <a:endParaRPr lang="fr-F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Sortie mousses et lichens ;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Journée « portes ouvertes » pour recenser les colonies de chauves-souris ; 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Café-débat : la gestion écologique au jardin…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E24A14C-CF08-6425-04F3-4BFAB7ADA9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6"/>
          <a:stretch/>
        </p:blipFill>
        <p:spPr>
          <a:xfrm>
            <a:off x="7236296" y="163626"/>
            <a:ext cx="1770124" cy="192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05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7D4F1-C4AA-534A-A361-6C5A569CA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40C49D6-3B5A-44FA-8F75-A871588D5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9143999" cy="836712"/>
          </a:xfrm>
        </p:spPr>
        <p:txBody>
          <a:bodyPr/>
          <a:lstStyle/>
          <a:p>
            <a:r>
              <a:rPr lang="fr-FR" sz="4000" dirty="0"/>
              <a:t>Un projet participatif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0D20BA6-5819-8233-DD3A-BEE9F949C661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1E91B3E3-555E-4F15-AE6F-6C60EA0B7636}" type="slidenum">
              <a:rPr lang="fr-FR" altLang="fr-FR" smtClean="0"/>
              <a:pPr>
                <a:defRPr/>
              </a:pPr>
              <a:t>49</a:t>
            </a:fld>
            <a:endParaRPr lang="fr-FR" alt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EA9608A-36A0-4888-E372-B2CC93BD9FE4}"/>
              </a:ext>
            </a:extLst>
          </p:cNvPr>
          <p:cNvSpPr txBox="1"/>
          <p:nvPr/>
        </p:nvSpPr>
        <p:spPr>
          <a:xfrm>
            <a:off x="323528" y="1340768"/>
            <a:ext cx="6768751" cy="3699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P</a:t>
            </a:r>
            <a:r>
              <a:rPr lang="fr-FR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articipation à la collecte de données :</a:t>
            </a:r>
          </a:p>
          <a:p>
            <a:endParaRPr lang="fr-FR" sz="18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Accompagner un inventaire 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avec un salarié ou un bénévole de l’ANVL</a:t>
            </a:r>
            <a:endParaRPr lang="fr-F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Enregistrer ses observations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 : </a:t>
            </a:r>
            <a:r>
              <a:rPr lang="fr-FR" dirty="0" err="1">
                <a:solidFill>
                  <a:srgbClr val="000000"/>
                </a:solidFill>
                <a:latin typeface="Arial" panose="020B0604020202020204" pitchFamily="34" charset="0"/>
              </a:rPr>
              <a:t>GéoNat’IdF</a:t>
            </a:r>
            <a:endParaRPr lang="fr-F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Projet «  inventaire éclair » : 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rassemblement de naturalistes du réseau ANVL sur une journée en mai/juin et noter le plus le plus d’espèces possibles !</a:t>
            </a:r>
          </a:p>
          <a:p>
            <a:endParaRPr lang="fr-F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fr-F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Pour simplifier les échanges : </a:t>
            </a:r>
            <a:r>
              <a:rPr lang="fr-FR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Groupe </a:t>
            </a:r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W</a:t>
            </a:r>
            <a:r>
              <a:rPr lang="fr-FR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hatsApp</a:t>
            </a:r>
            <a:endParaRPr lang="fr-FR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fr-FR" dirty="0"/>
          </a:p>
        </p:txBody>
      </p:sp>
      <p:pic>
        <p:nvPicPr>
          <p:cNvPr id="5" name="Image 4" descr="Une image contenant plein air, personne, habits, faire de la randonnée&#10;&#10;Description générée automatiquement">
            <a:extLst>
              <a:ext uri="{FF2B5EF4-FFF2-40B4-BE49-F238E27FC236}">
                <a16:creationId xmlns:a16="http://schemas.microsoft.com/office/drawing/2014/main" id="{4F76148D-4983-8868-DF80-E2B36B607A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211" y="1068481"/>
            <a:ext cx="1322229" cy="176297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Image 6" descr="Une image contenant plein air, personne, plante, faire de la randonnée&#10;&#10;Description générée automatiquement">
            <a:extLst>
              <a:ext uri="{FF2B5EF4-FFF2-40B4-BE49-F238E27FC236}">
                <a16:creationId xmlns:a16="http://schemas.microsoft.com/office/drawing/2014/main" id="{DC7437C7-B64F-BCA4-198D-A5DFD11F31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892" y="3935195"/>
            <a:ext cx="1326637" cy="176297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2523799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Contexte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674CAB8-B37F-422C-A1BB-7FA1ACE628FA}" type="slidenum">
              <a:rPr lang="fr-FR" altLang="fr-FR" smtClean="0"/>
              <a:pPr>
                <a:defRPr/>
              </a:pPr>
              <a:t>5</a:t>
            </a:fld>
            <a:endParaRPr lang="fr-FR" altLang="fr-FR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 bwMode="auto">
          <a:xfrm>
            <a:off x="179511" y="836712"/>
            <a:ext cx="5976665" cy="4559904"/>
          </a:xfrm>
          <a:prstGeom prst="rect">
            <a:avLst/>
          </a:prstGeom>
          <a:solidFill>
            <a:srgbClr val="FFFFFF">
              <a:alpha val="8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6" charset="0"/>
              <a:defRPr sz="2000" b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6" charset="0"/>
              <a:defRPr sz="1800" b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6" charset="0"/>
              <a:defRPr sz="1600" b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1000" b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b="1" kern="1200" dirty="0">
                <a:solidFill>
                  <a:srgbClr val="000000"/>
                </a:solidFill>
                <a:ea typeface="SimSun" charset="-122"/>
                <a:cs typeface="Arial Unicode MS" pitchFamily="32" charset="0"/>
              </a:rPr>
              <a:t>CAUSES </a:t>
            </a:r>
          </a:p>
          <a:p>
            <a:pPr>
              <a:spcAft>
                <a:spcPct val="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b="1" dirty="0">
                <a:solidFill>
                  <a:srgbClr val="000000"/>
                </a:solidFill>
                <a:ea typeface="SimSun" charset="-122"/>
                <a:cs typeface="Arial Unicode MS" pitchFamily="32" charset="0"/>
              </a:rPr>
              <a:t>P</a:t>
            </a:r>
            <a:r>
              <a:rPr lang="fr-FR" b="1" kern="1200" dirty="0">
                <a:solidFill>
                  <a:srgbClr val="000000"/>
                </a:solidFill>
                <a:ea typeface="SimSun" charset="-122"/>
                <a:cs typeface="Arial Unicode MS" pitchFamily="32" charset="0"/>
              </a:rPr>
              <a:t>rincipalement les activités humaines</a:t>
            </a:r>
            <a:endParaRPr lang="fr-FR" kern="1200" dirty="0">
              <a:solidFill>
                <a:srgbClr val="000000"/>
              </a:solidFill>
              <a:ea typeface="SimSun" charset="-122"/>
              <a:cs typeface="Arial Unicode MS" pitchFamily="32" charset="0"/>
            </a:endParaRPr>
          </a:p>
          <a:p>
            <a:pPr>
              <a:spcAft>
                <a:spcPct val="0"/>
              </a:spcAft>
              <a:buClrTx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kern="1200" dirty="0">
                <a:solidFill>
                  <a:srgbClr val="000000"/>
                </a:solidFill>
                <a:ea typeface="SimSun" charset="-122"/>
                <a:cs typeface="Arial Unicode MS" pitchFamily="32" charset="0"/>
              </a:rPr>
              <a:t>Destruction/fragmentation des habitats (</a:t>
            </a:r>
            <a:r>
              <a:rPr lang="fr-FR" b="1" kern="1200" dirty="0">
                <a:solidFill>
                  <a:srgbClr val="000000"/>
                </a:solidFill>
                <a:ea typeface="SimSun" charset="-122"/>
                <a:cs typeface="Arial Unicode MS" pitchFamily="32" charset="0"/>
              </a:rPr>
              <a:t>urbanisation</a:t>
            </a:r>
            <a:r>
              <a:rPr lang="fr-FR" kern="1200" dirty="0">
                <a:solidFill>
                  <a:srgbClr val="000000"/>
                </a:solidFill>
                <a:ea typeface="SimSun" charset="-122"/>
                <a:cs typeface="Arial Unicode MS" pitchFamily="32" charset="0"/>
              </a:rPr>
              <a:t>, voies de transports).</a:t>
            </a:r>
          </a:p>
          <a:p>
            <a:pPr>
              <a:spcAft>
                <a:spcPct val="0"/>
              </a:spcAft>
              <a:buClrTx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kern="1200" dirty="0">
                <a:solidFill>
                  <a:srgbClr val="000000"/>
                </a:solidFill>
                <a:ea typeface="SimSun" charset="-122"/>
                <a:cs typeface="Arial Unicode MS" pitchFamily="32" charset="0"/>
              </a:rPr>
              <a:t>Surexploitation ou entretien trop intensif (surpêche, gestion actuelle des espaces verts).</a:t>
            </a:r>
          </a:p>
          <a:p>
            <a:pPr>
              <a:spcAft>
                <a:spcPct val="0"/>
              </a:spcAft>
              <a:buClrTx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kern="1200" dirty="0">
                <a:solidFill>
                  <a:srgbClr val="000000"/>
                </a:solidFill>
                <a:ea typeface="SimSun" charset="-122"/>
                <a:cs typeface="Arial Unicode MS" pitchFamily="32" charset="0"/>
              </a:rPr>
              <a:t>Pollutions et dérèglement climatique.</a:t>
            </a:r>
          </a:p>
          <a:p>
            <a:pPr>
              <a:spcAft>
                <a:spcPct val="0"/>
              </a:spcAft>
              <a:buClrTx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kern="1200" dirty="0">
                <a:solidFill>
                  <a:srgbClr val="000000"/>
                </a:solidFill>
                <a:ea typeface="SimSun" charset="-122"/>
                <a:cs typeface="Arial Unicode MS" pitchFamily="32" charset="0"/>
              </a:rPr>
              <a:t>Introduction d’espèces exotiques envahissantes (</a:t>
            </a:r>
            <a:r>
              <a:rPr lang="fr-FR" kern="1200" dirty="0" err="1">
                <a:solidFill>
                  <a:srgbClr val="000000"/>
                </a:solidFill>
                <a:ea typeface="SimSun" charset="-122"/>
                <a:cs typeface="Arial Unicode MS" pitchFamily="32" charset="0"/>
              </a:rPr>
              <a:t>Jussie</a:t>
            </a:r>
            <a:r>
              <a:rPr lang="fr-FR" kern="1200" dirty="0">
                <a:solidFill>
                  <a:srgbClr val="000000"/>
                </a:solidFill>
                <a:ea typeface="SimSun" charset="-122"/>
                <a:cs typeface="Arial Unicode MS" pitchFamily="32" charset="0"/>
              </a:rPr>
              <a:t>, Tortue de Floride, Renouée du Japon, etc.) et abandon des espèces locales.</a:t>
            </a:r>
          </a:p>
          <a:p>
            <a:pPr>
              <a:spcAft>
                <a:spcPct val="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b="1" kern="1200" dirty="0">
              <a:solidFill>
                <a:srgbClr val="000000"/>
              </a:solidFill>
              <a:ea typeface="SimSun" charset="-122"/>
              <a:cs typeface="Arial Unicode MS" pitchFamily="32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182536"/>
            <a:ext cx="2686770" cy="180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0301" y="2132856"/>
            <a:ext cx="2276661" cy="346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80605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projet participatif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1E91B3E3-555E-4F15-AE6F-6C60EA0B7636}" type="slidenum">
              <a:rPr lang="fr-FR" altLang="fr-FR" smtClean="0"/>
              <a:pPr>
                <a:defRPr/>
              </a:pPr>
              <a:t>50</a:t>
            </a:fld>
            <a:endParaRPr lang="fr-FR" altLang="fr-FR"/>
          </a:p>
        </p:txBody>
      </p:sp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323529" y="908720"/>
            <a:ext cx="5472608" cy="455450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lIns="90000" tIns="91440" rIns="90000" bIns="468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</a:pPr>
            <a:r>
              <a:rPr lang="fr-FR" altLang="fr-FR" b="1" dirty="0">
                <a:solidFill>
                  <a:srgbClr val="000000"/>
                </a:solidFill>
                <a:latin typeface="Verdana" pitchFamily="32" charset="0"/>
              </a:rPr>
              <a:t>Création d’un groupe WhatsApp </a:t>
            </a:r>
            <a:br>
              <a:rPr lang="fr-FR" altLang="fr-FR" b="1" dirty="0">
                <a:solidFill>
                  <a:srgbClr val="000000"/>
                </a:solidFill>
                <a:latin typeface="Verdana" pitchFamily="32" charset="0"/>
              </a:rPr>
            </a:br>
            <a:r>
              <a:rPr lang="fr-FR" altLang="fr-FR" b="1" dirty="0">
                <a:solidFill>
                  <a:srgbClr val="000000"/>
                </a:solidFill>
                <a:latin typeface="Verdana" pitchFamily="32" charset="0"/>
              </a:rPr>
              <a:t>« ABC du Vaudoué » à destination de tous les habitants :</a:t>
            </a:r>
          </a:p>
          <a:p>
            <a:pPr marL="285750" indent="-285750" eaLnBrk="1"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  <a:buFont typeface="Arial" panose="020B0604020202020204" pitchFamily="34" charset="0"/>
              <a:buChar char="•"/>
            </a:pPr>
            <a:r>
              <a:rPr lang="fr-FR" altLang="fr-FR" dirty="0">
                <a:solidFill>
                  <a:srgbClr val="000000"/>
                </a:solidFill>
                <a:latin typeface="Verdana" pitchFamily="32" charset="0"/>
              </a:rPr>
              <a:t>S’organiser pour certains inventaires</a:t>
            </a:r>
          </a:p>
          <a:p>
            <a:pPr marL="285750" indent="-285750" eaLnBrk="1"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  <a:buFont typeface="Arial" panose="020B0604020202020204" pitchFamily="34" charset="0"/>
              <a:buChar char="•"/>
            </a:pPr>
            <a:r>
              <a:rPr lang="fr-FR" altLang="fr-FR" dirty="0">
                <a:solidFill>
                  <a:srgbClr val="000000"/>
                </a:solidFill>
                <a:latin typeface="Verdana" pitchFamily="32" charset="0"/>
              </a:rPr>
              <a:t>Partager nos observations en temps presque-réel !</a:t>
            </a:r>
          </a:p>
          <a:p>
            <a:pPr marL="285750" indent="-285750" eaLnBrk="1"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  <a:buFont typeface="Arial" panose="020B0604020202020204" pitchFamily="34" charset="0"/>
              <a:buChar char="•"/>
            </a:pPr>
            <a:r>
              <a:rPr lang="fr-FR" altLang="fr-FR" dirty="0">
                <a:solidFill>
                  <a:srgbClr val="000000"/>
                </a:solidFill>
                <a:latin typeface="Verdana" pitchFamily="32" charset="0"/>
              </a:rPr>
              <a:t>Partager vos observations et vous aider si un doute subsiste dans l’identification</a:t>
            </a:r>
          </a:p>
          <a:p>
            <a:pPr eaLnBrk="1"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</a:pPr>
            <a:r>
              <a:rPr lang="fr-FR" altLang="fr-FR" dirty="0">
                <a:solidFill>
                  <a:srgbClr val="000000"/>
                </a:solidFill>
                <a:latin typeface="Verdana" pitchFamily="32" charset="0"/>
              </a:rPr>
              <a:t> </a:t>
            </a:r>
            <a:r>
              <a:rPr lang="fr-FR" altLang="fr-FR" sz="1200" b="1" dirty="0">
                <a:solidFill>
                  <a:schemeClr val="tx1"/>
                </a:solidFill>
                <a:latin typeface="Verdana" pitchFamily="3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https://chat.whatsapp.com/HN5bdZCD0uY1gcJcXNUNXu</a:t>
            </a:r>
            <a:endParaRPr lang="fr-FR" altLang="fr-FR" sz="1200" b="1" dirty="0">
              <a:solidFill>
                <a:schemeClr val="tx1"/>
              </a:solidFill>
              <a:latin typeface="Verdana" pitchFamily="32" charset="0"/>
            </a:endParaRPr>
          </a:p>
          <a:p>
            <a:pPr eaLnBrk="1"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</a:pPr>
            <a:endParaRPr lang="fr-FR" altLang="fr-FR" sz="1200" b="1" dirty="0">
              <a:solidFill>
                <a:schemeClr val="tx1"/>
              </a:solidFill>
              <a:latin typeface="Verdana" pitchFamily="32" charset="0"/>
            </a:endParaRPr>
          </a:p>
          <a:p>
            <a:pPr eaLnBrk="1"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</a:pPr>
            <a:r>
              <a:rPr lang="fr-FR" altLang="fr-FR" sz="1200" b="1" dirty="0">
                <a:solidFill>
                  <a:schemeClr val="tx1"/>
                </a:solidFill>
                <a:latin typeface="Verdana" pitchFamily="32" charset="0"/>
              </a:rPr>
              <a:t>Ou -&gt;</a:t>
            </a:r>
          </a:p>
          <a:p>
            <a:pPr eaLnBrk="1"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  <a:buFontTx/>
              <a:buNone/>
            </a:pPr>
            <a:endParaRPr lang="fr-FR" altLang="fr-FR" sz="1600" dirty="0">
              <a:solidFill>
                <a:srgbClr val="000000"/>
              </a:solidFill>
              <a:latin typeface="Verdana" pitchFamily="32" charset="0"/>
            </a:endParaRPr>
          </a:p>
          <a:p>
            <a:pPr eaLnBrk="1"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  <a:buFontTx/>
              <a:buNone/>
            </a:pPr>
            <a:endParaRPr lang="fr-FR" altLang="fr-FR" dirty="0">
              <a:solidFill>
                <a:srgbClr val="000000"/>
              </a:solidFill>
              <a:latin typeface="Verdana" pitchFamily="32" charset="0"/>
            </a:endParaRPr>
          </a:p>
          <a:p>
            <a:pPr eaLnBrk="1"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  <a:buFontTx/>
              <a:buNone/>
            </a:pPr>
            <a:endParaRPr lang="fr-FR" altLang="fr-FR" dirty="0">
              <a:solidFill>
                <a:srgbClr val="000000"/>
              </a:solidFill>
              <a:latin typeface="Verdana" pitchFamily="32" charset="0"/>
            </a:endParaRPr>
          </a:p>
          <a:p>
            <a:pPr eaLnBrk="1"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  <a:buFontTx/>
              <a:buNone/>
            </a:pPr>
            <a:endParaRPr lang="fr-FR" altLang="fr-FR" dirty="0">
              <a:solidFill>
                <a:srgbClr val="000000"/>
              </a:solidFill>
              <a:latin typeface="Verdana" pitchFamily="32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5796137" y="620688"/>
            <a:ext cx="3528391" cy="4762394"/>
            <a:chOff x="5796137" y="35204"/>
            <a:chExt cx="3528391" cy="4762394"/>
          </a:xfrm>
        </p:grpSpPr>
        <p:pic>
          <p:nvPicPr>
            <p:cNvPr id="7" name="Image 6" descr="Une image contenant texte, capture d’écran, insecte, invertébré&#10;&#10;Description générée automatiquement">
              <a:extLst>
                <a:ext uri="{FF2B5EF4-FFF2-40B4-BE49-F238E27FC236}">
                  <a16:creationId xmlns:a16="http://schemas.microsoft.com/office/drawing/2014/main" id="{27004958-59A7-8FBF-64A9-0A6B5C828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137" y="144462"/>
              <a:ext cx="3528391" cy="4653136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2BE875B-3519-E0E7-A0AA-4D573A75C987}"/>
                </a:ext>
              </a:extLst>
            </p:cNvPr>
            <p:cNvSpPr txBox="1"/>
            <p:nvPr/>
          </p:nvSpPr>
          <p:spPr>
            <a:xfrm>
              <a:off x="5796137" y="35204"/>
              <a:ext cx="3366138" cy="550279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chemeClr val="tx1"/>
                  </a:solidFill>
                </a:rPr>
                <a:t>Exemple de message (ici dans un autre groupe similaire)</a:t>
              </a:r>
            </a:p>
          </p:txBody>
        </p:sp>
      </p:grpSp>
      <p:pic>
        <p:nvPicPr>
          <p:cNvPr id="5" name="Image 4" descr="Une image contenant cercle, Graphique, capture d’écran, Police&#10;&#10;Description générée automatiquement">
            <a:extLst>
              <a:ext uri="{FF2B5EF4-FFF2-40B4-BE49-F238E27FC236}">
                <a16:creationId xmlns:a16="http://schemas.microsoft.com/office/drawing/2014/main" id="{F4A4C929-8006-0DFF-9E12-97DEFABE36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600488"/>
            <a:ext cx="1755862" cy="175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4030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E3543-70CF-E5AA-D647-21154A0A8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426E997-BD6E-7A92-BBCA-C4877F293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projet participatif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C62007A-69E2-1342-1A2E-54A49B67EAD3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1E91B3E3-555E-4F15-AE6F-6C60EA0B7636}" type="slidenum">
              <a:rPr lang="fr-FR" altLang="fr-FR" smtClean="0"/>
              <a:pPr>
                <a:defRPr/>
              </a:pPr>
              <a:t>51</a:t>
            </a:fld>
            <a:endParaRPr lang="fr-FR" altLang="fr-FR"/>
          </a:p>
        </p:txBody>
      </p:sp>
      <p:sp>
        <p:nvSpPr>
          <p:cNvPr id="8" name="Text Box 1">
            <a:extLst>
              <a:ext uri="{FF2B5EF4-FFF2-40B4-BE49-F238E27FC236}">
                <a16:creationId xmlns:a16="http://schemas.microsoft.com/office/drawing/2014/main" id="{79E1FB34-FEC8-A119-2A5A-5A9FE932B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9" y="908720"/>
            <a:ext cx="5472608" cy="475252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lIns="90000" tIns="91440" rIns="90000" bIns="468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</a:pPr>
            <a:r>
              <a:rPr lang="fr-FR" altLang="fr-FR" b="1" dirty="0">
                <a:solidFill>
                  <a:srgbClr val="000000"/>
                </a:solidFill>
                <a:latin typeface="Verdana" pitchFamily="32" charset="0"/>
              </a:rPr>
              <a:t>Le groupe WhatsApp ça peut-être aussi :</a:t>
            </a:r>
          </a:p>
          <a:p>
            <a:pPr marL="285750" indent="-285750" eaLnBrk="1"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  <a:buFont typeface="Arial" panose="020B0604020202020204" pitchFamily="34" charset="0"/>
              <a:buChar char="•"/>
            </a:pPr>
            <a:r>
              <a:rPr lang="fr-FR" altLang="fr-FR" dirty="0">
                <a:solidFill>
                  <a:srgbClr val="000000"/>
                </a:solidFill>
                <a:latin typeface="Verdana" pitchFamily="32" charset="0"/>
              </a:rPr>
              <a:t>Partager des actions en faveur de la biodiversité au jardin et donner envie aux autres</a:t>
            </a:r>
          </a:p>
          <a:p>
            <a:pPr marL="285750" indent="-285750" eaLnBrk="1"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  <a:buFont typeface="Arial" panose="020B0604020202020204" pitchFamily="34" charset="0"/>
              <a:buChar char="•"/>
            </a:pPr>
            <a:r>
              <a:rPr lang="fr-FR" altLang="fr-FR" dirty="0">
                <a:solidFill>
                  <a:srgbClr val="000000"/>
                </a:solidFill>
                <a:latin typeface="Verdana" pitchFamily="32" charset="0"/>
              </a:rPr>
              <a:t>Nous faire remonter des informations sur la présence de mares de particuliers, gites potentiels à chauves-souris…</a:t>
            </a:r>
          </a:p>
          <a:p>
            <a:pPr eaLnBrk="1"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</a:pPr>
            <a:r>
              <a:rPr lang="fr-FR" altLang="fr-FR" dirty="0">
                <a:solidFill>
                  <a:srgbClr val="000000"/>
                </a:solidFill>
                <a:latin typeface="Verdana" pitchFamily="32" charset="0"/>
              </a:rPr>
              <a:t>Ne pas hésiter ! </a:t>
            </a:r>
          </a:p>
          <a:p>
            <a:pPr eaLnBrk="1"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</a:pPr>
            <a:r>
              <a:rPr lang="fr-FR" altLang="fr-FR" sz="1200" b="1" dirty="0">
                <a:solidFill>
                  <a:schemeClr val="tx1"/>
                </a:solidFill>
                <a:latin typeface="Verdana" pitchFamily="3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https://chat.whatsapp.com/HN5bdZCD0uY1gcJcXNUNXu</a:t>
            </a:r>
            <a:endParaRPr lang="fr-FR" altLang="fr-FR" sz="1200" b="1" dirty="0">
              <a:solidFill>
                <a:schemeClr val="tx1"/>
              </a:solidFill>
              <a:latin typeface="Verdana" pitchFamily="32" charset="0"/>
            </a:endParaRPr>
          </a:p>
          <a:p>
            <a:pPr eaLnBrk="1"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</a:pPr>
            <a:endParaRPr lang="fr-FR" altLang="fr-FR" sz="1200" b="1" dirty="0">
              <a:solidFill>
                <a:schemeClr val="tx1"/>
              </a:solidFill>
              <a:latin typeface="Verdana" pitchFamily="32" charset="0"/>
            </a:endParaRPr>
          </a:p>
          <a:p>
            <a:pPr eaLnBrk="1"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</a:pPr>
            <a:r>
              <a:rPr lang="fr-FR" altLang="fr-FR" sz="1200" b="1" dirty="0">
                <a:solidFill>
                  <a:schemeClr val="tx1"/>
                </a:solidFill>
                <a:latin typeface="Verdana" pitchFamily="32" charset="0"/>
              </a:rPr>
              <a:t>Ou -&gt;</a:t>
            </a:r>
          </a:p>
          <a:p>
            <a:pPr eaLnBrk="1"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</a:pPr>
            <a:endParaRPr lang="fr-FR" altLang="fr-FR" dirty="0">
              <a:solidFill>
                <a:srgbClr val="000000"/>
              </a:solidFill>
              <a:latin typeface="Verdana" pitchFamily="32" charset="0"/>
            </a:endParaRPr>
          </a:p>
          <a:p>
            <a:pPr eaLnBrk="1"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</a:pPr>
            <a:endParaRPr lang="fr-FR" altLang="fr-FR" dirty="0">
              <a:solidFill>
                <a:srgbClr val="000000"/>
              </a:solidFill>
              <a:latin typeface="Verdana" pitchFamily="32" charset="0"/>
            </a:endParaRPr>
          </a:p>
          <a:p>
            <a:pPr eaLnBrk="1"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</a:pPr>
            <a:endParaRPr lang="fr-FR" altLang="fr-FR" dirty="0">
              <a:solidFill>
                <a:srgbClr val="000000"/>
              </a:solidFill>
              <a:latin typeface="Verdana" pitchFamily="32" charset="0"/>
            </a:endParaRPr>
          </a:p>
          <a:p>
            <a:pPr marL="285750" indent="-285750" eaLnBrk="1"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  <a:buFont typeface="Arial" panose="020B0604020202020204" pitchFamily="34" charset="0"/>
              <a:buChar char="•"/>
            </a:pPr>
            <a:endParaRPr lang="fr-FR" altLang="fr-FR" dirty="0">
              <a:solidFill>
                <a:srgbClr val="000000"/>
              </a:solidFill>
              <a:latin typeface="Verdana" pitchFamily="32" charset="0"/>
            </a:endParaRPr>
          </a:p>
          <a:p>
            <a:pPr eaLnBrk="1"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  <a:buFontTx/>
              <a:buNone/>
            </a:pPr>
            <a:r>
              <a:rPr lang="fr-FR" altLang="fr-FR" dirty="0">
                <a:solidFill>
                  <a:srgbClr val="000000"/>
                </a:solidFill>
                <a:latin typeface="Verdana" pitchFamily="32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  <a:buFontTx/>
              <a:buNone/>
            </a:pPr>
            <a:endParaRPr lang="fr-FR" altLang="fr-FR" dirty="0">
              <a:solidFill>
                <a:srgbClr val="000000"/>
              </a:solidFill>
              <a:latin typeface="Verdana" pitchFamily="32" charset="0"/>
            </a:endParaRPr>
          </a:p>
          <a:p>
            <a:pPr eaLnBrk="1"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  <a:buFontTx/>
              <a:buNone/>
            </a:pPr>
            <a:endParaRPr lang="fr-FR" altLang="fr-FR" dirty="0">
              <a:solidFill>
                <a:srgbClr val="000000"/>
              </a:solidFill>
              <a:latin typeface="Verdana" pitchFamily="32" charset="0"/>
            </a:endParaRPr>
          </a:p>
          <a:p>
            <a:pPr eaLnBrk="1"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  <a:buFontTx/>
              <a:buNone/>
            </a:pPr>
            <a:endParaRPr lang="fr-FR" altLang="fr-FR" dirty="0">
              <a:solidFill>
                <a:srgbClr val="000000"/>
              </a:solidFill>
              <a:latin typeface="Verdana" pitchFamily="32" charset="0"/>
            </a:endParaRPr>
          </a:p>
        </p:txBody>
      </p:sp>
      <p:pic>
        <p:nvPicPr>
          <p:cNvPr id="5" name="Image 4" descr="Une image contenant plein air, Plante couvre-sol, plante, jardin&#10;&#10;Description générée automatiquement">
            <a:extLst>
              <a:ext uri="{FF2B5EF4-FFF2-40B4-BE49-F238E27FC236}">
                <a16:creationId xmlns:a16="http://schemas.microsoft.com/office/drawing/2014/main" id="{F162C5DA-A2F6-DF18-E76A-58BE6ED541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045" y="1196752"/>
            <a:ext cx="3305804" cy="4393096"/>
          </a:xfrm>
          <a:prstGeom prst="rect">
            <a:avLst/>
          </a:prstGeom>
        </p:spPr>
      </p:pic>
      <p:pic>
        <p:nvPicPr>
          <p:cNvPr id="6" name="Image 5" descr="Une image contenant cercle, Graphique, capture d’écran, Police&#10;&#10;Description générée automatiquement">
            <a:extLst>
              <a:ext uri="{FF2B5EF4-FFF2-40B4-BE49-F238E27FC236}">
                <a16:creationId xmlns:a16="http://schemas.microsoft.com/office/drawing/2014/main" id="{9631E56E-4EFE-C5D6-2618-6788B669C4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600488"/>
            <a:ext cx="1755862" cy="175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9690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3E67EE-E254-CC67-2DBC-7B70AF896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78CE6692-B4AE-6B09-67CC-B0DE8980C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projet participatif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8909517-C104-B09D-F8B6-4F3EBA59C724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1E91B3E3-555E-4F15-AE6F-6C60EA0B7636}" type="slidenum">
              <a:rPr lang="fr-FR" altLang="fr-FR" smtClean="0"/>
              <a:pPr>
                <a:defRPr/>
              </a:pPr>
              <a:t>52</a:t>
            </a:fld>
            <a:endParaRPr lang="fr-FR" altLang="fr-FR"/>
          </a:p>
        </p:txBody>
      </p:sp>
      <p:sp>
        <p:nvSpPr>
          <p:cNvPr id="8" name="Text Box 1">
            <a:extLst>
              <a:ext uri="{FF2B5EF4-FFF2-40B4-BE49-F238E27FC236}">
                <a16:creationId xmlns:a16="http://schemas.microsoft.com/office/drawing/2014/main" id="{4EE9E058-C4F1-D186-2C20-CE4CB4831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3" y="1244040"/>
            <a:ext cx="2808312" cy="2755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91440" rIns="90000" bIns="468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9pPr>
          </a:lstStyle>
          <a:p>
            <a:pPr marL="285750" indent="-285750" eaLnBrk="1"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  <a:buFont typeface="Arial" panose="020B0604020202020204" pitchFamily="34" charset="0"/>
              <a:buChar char="•"/>
            </a:pPr>
            <a:r>
              <a:rPr lang="fr-FR" altLang="fr-FR" dirty="0">
                <a:solidFill>
                  <a:srgbClr val="000000"/>
                </a:solidFill>
                <a:latin typeface="Verdana" pitchFamily="32" charset="0"/>
              </a:rPr>
              <a:t>Alimentent la base nationale (INPN) = « service public » de la donnée naturaliste.</a:t>
            </a:r>
          </a:p>
          <a:p>
            <a:pPr marL="285750" indent="-285750" eaLnBrk="1"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  <a:buFont typeface="Arial" panose="020B0604020202020204" pitchFamily="34" charset="0"/>
              <a:buChar char="•"/>
            </a:pPr>
            <a:r>
              <a:rPr lang="fr-FR" altLang="fr-FR" dirty="0">
                <a:solidFill>
                  <a:srgbClr val="000000"/>
                </a:solidFill>
                <a:latin typeface="Verdana" pitchFamily="32" charset="0"/>
              </a:rPr>
              <a:t>Tous groupes</a:t>
            </a:r>
          </a:p>
          <a:p>
            <a:pPr marL="285750" indent="-285750" eaLnBrk="1"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  <a:buFont typeface="Arial" panose="020B0604020202020204" pitchFamily="34" charset="0"/>
              <a:buChar char="•"/>
            </a:pPr>
            <a:r>
              <a:rPr lang="fr-FR" altLang="fr-FR" b="1" dirty="0">
                <a:solidFill>
                  <a:srgbClr val="000000"/>
                </a:solidFill>
                <a:latin typeface="Verdana" pitchFamily="32" charset="0"/>
              </a:rPr>
              <a:t>Outils indispensables pour l’ABC</a:t>
            </a:r>
          </a:p>
          <a:p>
            <a:pPr eaLnBrk="1"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  <a:buFontTx/>
              <a:buNone/>
            </a:pPr>
            <a:r>
              <a:rPr lang="fr-FR" altLang="fr-FR" dirty="0">
                <a:solidFill>
                  <a:srgbClr val="000000"/>
                </a:solidFill>
                <a:latin typeface="Verdana" pitchFamily="32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  <a:buFontTx/>
              <a:buNone/>
            </a:pPr>
            <a:endParaRPr lang="fr-FR" altLang="fr-FR" dirty="0">
              <a:solidFill>
                <a:srgbClr val="000000"/>
              </a:solidFill>
              <a:latin typeface="Verdana" pitchFamily="32" charset="0"/>
            </a:endParaRPr>
          </a:p>
          <a:p>
            <a:pPr eaLnBrk="1"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  <a:buFontTx/>
              <a:buNone/>
            </a:pPr>
            <a:r>
              <a:rPr lang="fr-FR" altLang="fr-FR" dirty="0">
                <a:solidFill>
                  <a:srgbClr val="000000"/>
                </a:solidFill>
                <a:latin typeface="Verdana" pitchFamily="32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  <a:buFontTx/>
              <a:buNone/>
            </a:pPr>
            <a:endParaRPr lang="fr-FR" altLang="fr-FR" dirty="0">
              <a:solidFill>
                <a:srgbClr val="000000"/>
              </a:solidFill>
              <a:latin typeface="Verdana" pitchFamily="32" charset="0"/>
            </a:endParaRPr>
          </a:p>
          <a:p>
            <a:pPr eaLnBrk="1"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  <a:buFontTx/>
              <a:buNone/>
            </a:pPr>
            <a:endParaRPr lang="fr-FR" altLang="fr-FR" dirty="0">
              <a:solidFill>
                <a:srgbClr val="000000"/>
              </a:solidFill>
              <a:latin typeface="Verdana" pitchFamily="32" charset="0"/>
            </a:endParaRPr>
          </a:p>
          <a:p>
            <a:pPr eaLnBrk="1"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  <a:buFontTx/>
              <a:buNone/>
            </a:pPr>
            <a:endParaRPr lang="fr-FR" altLang="fr-FR" dirty="0">
              <a:solidFill>
                <a:srgbClr val="000000"/>
              </a:solidFill>
              <a:latin typeface="Verdana" pitchFamily="32" charset="0"/>
            </a:endParaRP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EA92A5F0-227E-E509-F725-096C9253F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2" y="796702"/>
            <a:ext cx="9000108" cy="740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9pPr>
          </a:lstStyle>
          <a:p>
            <a:pPr eaLnBrk="1" hangingPunct="1">
              <a:lnSpc>
                <a:spcPct val="102000"/>
              </a:lnSpc>
              <a:buClrTx/>
              <a:buFontTx/>
              <a:buNone/>
            </a:pPr>
            <a:r>
              <a:rPr lang="fr-FR" altLang="fr-FR" sz="2000" dirty="0">
                <a:solidFill>
                  <a:srgbClr val="000000"/>
                </a:solidFill>
                <a:latin typeface="Verdana" pitchFamily="32" charset="0"/>
              </a:rPr>
              <a:t>Les bases de données </a:t>
            </a:r>
            <a:r>
              <a:rPr lang="fr-FR" altLang="fr-FR" sz="2000" b="1" dirty="0">
                <a:solidFill>
                  <a:srgbClr val="000000"/>
                </a:solidFill>
                <a:latin typeface="Verdana" pitchFamily="32" charset="0"/>
              </a:rPr>
              <a:t>« </a:t>
            </a:r>
            <a:r>
              <a:rPr lang="fr-FR" altLang="fr-FR" sz="2000" b="1" dirty="0" err="1">
                <a:solidFill>
                  <a:srgbClr val="000000"/>
                </a:solidFill>
                <a:latin typeface="Verdana" pitchFamily="32" charset="0"/>
              </a:rPr>
              <a:t>Géonat’IdF</a:t>
            </a:r>
            <a:r>
              <a:rPr lang="fr-FR" altLang="fr-FR" sz="2000" b="1" dirty="0">
                <a:solidFill>
                  <a:srgbClr val="000000"/>
                </a:solidFill>
                <a:latin typeface="Verdana" pitchFamily="32" charset="0"/>
              </a:rPr>
              <a:t> » </a:t>
            </a:r>
            <a:r>
              <a:rPr lang="fr-FR" altLang="fr-FR" sz="2000" dirty="0">
                <a:solidFill>
                  <a:srgbClr val="000000"/>
                </a:solidFill>
                <a:latin typeface="Verdana" pitchFamily="32" charset="0"/>
              </a:rPr>
              <a:t>et</a:t>
            </a:r>
            <a:r>
              <a:rPr lang="fr-FR" altLang="fr-FR" sz="2000" b="1" dirty="0">
                <a:solidFill>
                  <a:srgbClr val="000000"/>
                </a:solidFill>
                <a:latin typeface="Verdana" pitchFamily="32" charset="0"/>
              </a:rPr>
              <a:t> « </a:t>
            </a:r>
            <a:r>
              <a:rPr lang="fr-FR" altLang="fr-FR" sz="2000" b="1" dirty="0" err="1">
                <a:solidFill>
                  <a:srgbClr val="000000"/>
                </a:solidFill>
                <a:latin typeface="Verdana" pitchFamily="32" charset="0"/>
              </a:rPr>
              <a:t>GéoNature</a:t>
            </a:r>
            <a:r>
              <a:rPr lang="fr-FR" altLang="fr-FR" sz="2000" b="1" dirty="0">
                <a:solidFill>
                  <a:srgbClr val="000000"/>
                </a:solidFill>
                <a:latin typeface="Verdana" pitchFamily="32" charset="0"/>
              </a:rPr>
              <a:t>-Citizen »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692126" y="5425929"/>
            <a:ext cx="6120680" cy="143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9pPr>
          </a:lstStyle>
          <a:p>
            <a:pPr eaLnBrk="1" hangingPunct="1">
              <a:lnSpc>
                <a:spcPct val="102000"/>
              </a:lnSpc>
              <a:buClrTx/>
              <a:buFontTx/>
              <a:buNone/>
            </a:pPr>
            <a:r>
              <a:rPr lang="fr-FR" altLang="fr-FR" sz="2000" dirty="0">
                <a:solidFill>
                  <a:srgbClr val="000000"/>
                </a:solidFill>
                <a:latin typeface="Verdana" pitchFamily="32" charset="0"/>
              </a:rPr>
              <a:t>Simples et ouverts à tous.</a:t>
            </a:r>
          </a:p>
          <a:p>
            <a:pPr eaLnBrk="1" hangingPunct="1">
              <a:lnSpc>
                <a:spcPct val="102000"/>
              </a:lnSpc>
              <a:buClrTx/>
            </a:pPr>
            <a:r>
              <a:rPr lang="fr-FR" altLang="fr-FR" sz="2000" b="1" dirty="0">
                <a:solidFill>
                  <a:srgbClr val="000000"/>
                </a:solidFill>
                <a:latin typeface="Verdana" pitchFamily="32" charset="0"/>
              </a:rPr>
              <a:t>Accompagnement possible par l’ANVL</a:t>
            </a:r>
            <a:endParaRPr lang="fr-FR" altLang="fr-FR" sz="2000" dirty="0">
              <a:solidFill>
                <a:srgbClr val="000000"/>
              </a:solidFill>
              <a:latin typeface="Verdana" pitchFamily="32" charset="0"/>
            </a:endParaRPr>
          </a:p>
          <a:p>
            <a:pPr eaLnBrk="1" hangingPunct="1">
              <a:lnSpc>
                <a:spcPct val="102000"/>
              </a:lnSpc>
              <a:buClrTx/>
              <a:buFontTx/>
              <a:buNone/>
            </a:pPr>
            <a:endParaRPr lang="fr-FR" altLang="fr-FR" sz="2000" b="1" dirty="0">
              <a:solidFill>
                <a:srgbClr val="000000"/>
              </a:solidFill>
              <a:latin typeface="Verdana" pitchFamily="32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49999" t="8000" r="10373"/>
          <a:stretch/>
        </p:blipFill>
        <p:spPr>
          <a:xfrm>
            <a:off x="2555776" y="2127250"/>
            <a:ext cx="4536503" cy="2962116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5B0F3E6A-30D4-3F86-010A-7A3026EEB78F}"/>
              </a:ext>
            </a:extLst>
          </p:cNvPr>
          <p:cNvGrpSpPr/>
          <p:nvPr/>
        </p:nvGrpSpPr>
        <p:grpSpPr>
          <a:xfrm>
            <a:off x="7285144" y="1211926"/>
            <a:ext cx="1699407" cy="2789162"/>
            <a:chOff x="7285144" y="1211926"/>
            <a:chExt cx="1699407" cy="2789162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85144" y="1211926"/>
              <a:ext cx="1699407" cy="2789162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FE71B359-56F8-BED8-EBB0-2F95DF1F9EEF}"/>
                </a:ext>
              </a:extLst>
            </p:cNvPr>
            <p:cNvSpPr txBox="1"/>
            <p:nvPr/>
          </p:nvSpPr>
          <p:spPr>
            <a:xfrm>
              <a:off x="8667009" y="3729470"/>
              <a:ext cx="297479" cy="264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chemeClr val="tx1"/>
                  </a:solidFill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62032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projet participatif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1E91B3E3-555E-4F15-AE6F-6C60EA0B7636}" type="slidenum">
              <a:rPr lang="fr-FR" altLang="fr-FR" smtClean="0"/>
              <a:pPr>
                <a:defRPr/>
              </a:pPr>
              <a:t>53</a:t>
            </a:fld>
            <a:endParaRPr lang="fr-FR" altLang="fr-FR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51520" y="753064"/>
            <a:ext cx="8136904" cy="143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9pPr>
          </a:lstStyle>
          <a:p>
            <a:pPr eaLnBrk="1" hangingPunct="1">
              <a:lnSpc>
                <a:spcPct val="102000"/>
              </a:lnSpc>
              <a:buClrTx/>
              <a:buFontTx/>
              <a:buNone/>
            </a:pPr>
            <a:r>
              <a:rPr lang="fr-FR" altLang="fr-FR" sz="2000" b="1" dirty="0">
                <a:solidFill>
                  <a:srgbClr val="000000"/>
                </a:solidFill>
                <a:latin typeface="Verdana" pitchFamily="32" charset="0"/>
              </a:rPr>
              <a:t>Application pour smartphone </a:t>
            </a:r>
            <a:r>
              <a:rPr lang="fr-FR" altLang="fr-FR" sz="2000" dirty="0">
                <a:solidFill>
                  <a:srgbClr val="000000"/>
                </a:solidFill>
                <a:latin typeface="Verdana" pitchFamily="32" charset="0"/>
              </a:rPr>
              <a:t>: saisie en direct</a:t>
            </a:r>
          </a:p>
          <a:p>
            <a:pPr eaLnBrk="1" hangingPunct="1">
              <a:lnSpc>
                <a:spcPct val="102000"/>
              </a:lnSpc>
              <a:buClrTx/>
              <a:buFontTx/>
              <a:buNone/>
            </a:pPr>
            <a:r>
              <a:rPr lang="fr-FR" altLang="fr-FR" sz="1600" dirty="0">
                <a:solidFill>
                  <a:srgbClr val="000000"/>
                </a:solidFill>
                <a:latin typeface="Verdana" pitchFamily="32" charset="0"/>
              </a:rPr>
              <a:t>(à partir Android 8.0)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7485" y="1484784"/>
            <a:ext cx="5544615" cy="474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317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projet participatif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1E91B3E3-555E-4F15-AE6F-6C60EA0B7636}" type="slidenum">
              <a:rPr lang="fr-FR" altLang="fr-FR" smtClean="0"/>
              <a:pPr>
                <a:defRPr/>
              </a:pPr>
              <a:t>54</a:t>
            </a:fld>
            <a:endParaRPr lang="fr-FR" altLang="fr-FR"/>
          </a:p>
        </p:txBody>
      </p:sp>
      <p:sp>
        <p:nvSpPr>
          <p:cNvPr id="4" name="ZoneTexte 3"/>
          <p:cNvSpPr txBox="1"/>
          <p:nvPr/>
        </p:nvSpPr>
        <p:spPr>
          <a:xfrm>
            <a:off x="251519" y="930470"/>
            <a:ext cx="5688633" cy="1972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defPPr>
              <a:defRPr lang="en-GB"/>
            </a:defPPr>
            <a:lvl1pPr eaLnBrk="1" hangingPunct="1">
              <a:lnSpc>
                <a:spcPct val="102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 u="sng">
                <a:solidFill>
                  <a:srgbClr val="000000"/>
                </a:solidFill>
                <a:latin typeface="Verdana" pitchFamily="32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lvl9pPr>
          </a:lstStyle>
          <a:p>
            <a:r>
              <a:rPr lang="fr-FR" u="none" dirty="0"/>
              <a:t>Toutes les observations sont utiles</a:t>
            </a:r>
          </a:p>
          <a:p>
            <a:endParaRPr lang="fr-FR" u="none" dirty="0"/>
          </a:p>
          <a:p>
            <a:r>
              <a:rPr lang="fr-FR" b="0" u="none" dirty="0"/>
              <a:t>Pas seulement une affaire de spécialistes</a:t>
            </a:r>
          </a:p>
          <a:p>
            <a:endParaRPr lang="fr-FR" b="0" u="none" dirty="0"/>
          </a:p>
          <a:p>
            <a:r>
              <a:rPr lang="fr-FR" b="0" u="none" dirty="0"/>
              <a:t>Espèces « inconfondables » nombreuses 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3368775"/>
            <a:ext cx="4981175" cy="335939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3713757"/>
            <a:ext cx="2761488" cy="237744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524" y="536390"/>
            <a:ext cx="1841510" cy="276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7219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/>
          <p:cNvSpPr txBox="1">
            <a:spLocks noChangeArrowheads="1"/>
          </p:cNvSpPr>
          <p:nvPr/>
        </p:nvSpPr>
        <p:spPr bwMode="auto">
          <a:xfrm>
            <a:off x="539552" y="2204864"/>
            <a:ext cx="8064896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91440" rIns="90000" bIns="468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fr-FR" altLang="fr-FR" sz="2800" b="1" dirty="0">
                <a:solidFill>
                  <a:srgbClr val="000000"/>
                </a:solidFill>
                <a:latin typeface="Verdana" pitchFamily="32" charset="0"/>
              </a:rPr>
              <a:t>Merci de votre attention</a:t>
            </a:r>
          </a:p>
          <a:p>
            <a:pPr algn="ctr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fr-FR" altLang="fr-FR" b="1" dirty="0">
              <a:solidFill>
                <a:schemeClr val="tx1"/>
              </a:solidFill>
              <a:latin typeface="Verdana" pitchFamily="32" charset="0"/>
            </a:endParaRPr>
          </a:p>
          <a:p>
            <a:pPr algn="ctr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fr-FR" altLang="fr-FR" b="1" dirty="0">
              <a:solidFill>
                <a:schemeClr val="tx1"/>
              </a:solidFill>
              <a:latin typeface="Verdana" pitchFamily="32" charset="0"/>
            </a:endParaRPr>
          </a:p>
          <a:p>
            <a:pPr algn="ctr" eaLnBrk="1"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  <a:buFontTx/>
              <a:buNone/>
            </a:pPr>
            <a:endParaRPr lang="fr-FR" altLang="fr-FR" sz="2400" b="1" dirty="0">
              <a:solidFill>
                <a:srgbClr val="000000"/>
              </a:solidFill>
              <a:latin typeface="Verdana" pitchFamily="32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pPr>
              <a:defRPr/>
            </a:pPr>
            <a:fld id="{A175BDDF-9718-4201-B8C5-A031CC6756BC}" type="slidenum">
              <a:rPr lang="fr-FR" altLang="fr-FR" smtClean="0"/>
              <a:pPr>
                <a:defRPr/>
              </a:pPr>
              <a:t>55</a:t>
            </a:fld>
            <a:endParaRPr lang="fr-FR" altLang="fr-FR"/>
          </a:p>
        </p:txBody>
      </p:sp>
      <p:sp>
        <p:nvSpPr>
          <p:cNvPr id="5" name="Titre 1"/>
          <p:cNvSpPr txBox="1">
            <a:spLocks/>
          </p:cNvSpPr>
          <p:nvPr/>
        </p:nvSpPr>
        <p:spPr bwMode="auto">
          <a:xfrm>
            <a:off x="395536" y="764704"/>
            <a:ext cx="8352928" cy="108012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90000" tIns="91440" rIns="90000" bIns="46800" numCol="1" anchor="t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9pPr>
          </a:lstStyle>
          <a:p>
            <a:pPr algn="ctr" eaLnBrk="1" hangingPunct="1"/>
            <a:r>
              <a:rPr lang="fr-FR" altLang="fr-FR" sz="3200" dirty="0"/>
              <a:t>Atlas de la biodiversité communale</a:t>
            </a:r>
          </a:p>
          <a:p>
            <a:pPr algn="ctr" eaLnBrk="1" hangingPunct="1"/>
            <a:r>
              <a:rPr lang="fr-FR" altLang="fr-FR" sz="3200" dirty="0"/>
              <a:t>Le Vaudoué - </a:t>
            </a:r>
            <a:r>
              <a:rPr lang="fr-FR" altLang="fr-FR" sz="3200" kern="0" dirty="0"/>
              <a:t>2025-2027</a:t>
            </a: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395536" y="3284984"/>
            <a:ext cx="8568952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91440" rIns="90000" bIns="468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fr-FR" altLang="fr-FR" b="1" dirty="0">
                <a:solidFill>
                  <a:schemeClr val="tx1"/>
                </a:solidFill>
                <a:latin typeface="Verdana" pitchFamily="32" charset="0"/>
              </a:rPr>
              <a:t>	</a:t>
            </a:r>
            <a:r>
              <a:rPr lang="fr-FR" altLang="fr-FR" b="1" u="sng" dirty="0">
                <a:solidFill>
                  <a:schemeClr val="tx1"/>
                </a:solidFill>
                <a:latin typeface="Verdana" pitchFamily="32" charset="0"/>
              </a:rPr>
              <a:t>Contact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fr-FR" altLang="fr-FR" b="1" dirty="0">
              <a:solidFill>
                <a:schemeClr val="tx1"/>
              </a:solidFill>
              <a:latin typeface="Verdana" pitchFamily="32" charset="0"/>
            </a:endParaRPr>
          </a:p>
          <a:p>
            <a:pPr algn="ctr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fr-FR" altLang="fr-FR" b="1" dirty="0">
                <a:solidFill>
                  <a:schemeClr val="tx1"/>
                </a:solidFill>
                <a:latin typeface="Verdana" pitchFamily="32" charset="0"/>
              </a:rPr>
              <a:t>ANVL</a:t>
            </a:r>
          </a:p>
          <a:p>
            <a:pPr algn="ctr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fr-FR" altLang="fr-FR" dirty="0">
                <a:solidFill>
                  <a:schemeClr val="tx1"/>
                </a:solidFill>
                <a:latin typeface="Verdana" pitchFamily="32" charset="0"/>
              </a:rPr>
              <a:t>anvl@anvl.fr</a:t>
            </a:r>
          </a:p>
          <a:p>
            <a:pPr algn="ctr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fr-FR" altLang="fr-FR" dirty="0">
                <a:solidFill>
                  <a:schemeClr val="tx1"/>
                </a:solidFill>
                <a:latin typeface="Verdana" pitchFamily="32" charset="0"/>
              </a:rPr>
              <a:t>01 64 22 61 17</a:t>
            </a:r>
            <a:endParaRPr lang="fr-FR" altLang="fr-FR" sz="2400" b="1" dirty="0">
              <a:solidFill>
                <a:srgbClr val="000000"/>
              </a:solidFill>
              <a:latin typeface="Verdana" pitchFamily="3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171BD9-EA0E-E9F5-BD94-AD575C502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CA28D81-57C1-1928-E11A-6853C57C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9143999" cy="836712"/>
          </a:xfrm>
        </p:spPr>
        <p:txBody>
          <a:bodyPr/>
          <a:lstStyle/>
          <a:p>
            <a:r>
              <a:rPr lang="fr-FR" sz="4000" dirty="0"/>
              <a:t>Un projet participatif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2D60B83-1B73-1AF6-E475-19F73C3D587E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1E91B3E3-555E-4F15-AE6F-6C60EA0B7636}" type="slidenum">
              <a:rPr lang="fr-FR" altLang="fr-FR" smtClean="0"/>
              <a:pPr>
                <a:defRPr/>
              </a:pPr>
              <a:t>56</a:t>
            </a:fld>
            <a:endParaRPr lang="fr-FR" alt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48D4FB9-BD78-9AC4-89C1-FEEE40875363}"/>
              </a:ext>
            </a:extLst>
          </p:cNvPr>
          <p:cNvSpPr txBox="1"/>
          <p:nvPr/>
        </p:nvSpPr>
        <p:spPr>
          <a:xfrm>
            <a:off x="323528" y="1124744"/>
            <a:ext cx="7704856" cy="1638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Animations / Formations / Conférences / Cafés-débats</a:t>
            </a:r>
            <a:endParaRPr lang="fr-FR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fr-F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fr-FR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fr-FR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fr-FR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79786BB-9112-8A50-DA80-72335A017DFF}"/>
              </a:ext>
            </a:extLst>
          </p:cNvPr>
          <p:cNvSpPr txBox="1"/>
          <p:nvPr/>
        </p:nvSpPr>
        <p:spPr>
          <a:xfrm>
            <a:off x="738157" y="1700808"/>
            <a:ext cx="8226331" cy="38024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3</a:t>
            </a:r>
            <a:r>
              <a:rPr lang="fr-FR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sorties calées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Initiation à la saisie de données et sortie nocturne (amphibiens, rapaces nocturnes) – </a:t>
            </a:r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14 mars, 18h30 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par Thomas Béthencourt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Plantes sauvages comestibles – </a:t>
            </a:r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6 avril, 14h 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par François </a:t>
            </a:r>
            <a:r>
              <a:rPr lang="fr-FR" dirty="0" err="1">
                <a:solidFill>
                  <a:srgbClr val="000000"/>
                </a:solidFill>
                <a:latin typeface="Arial" panose="020B0604020202020204" pitchFamily="34" charset="0"/>
              </a:rPr>
              <a:t>Thévenon</a:t>
            </a:r>
            <a:endParaRPr lang="fr-F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Sortie nature au « Bout du Monde » - </a:t>
            </a:r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7 juin, 14h30 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par Guillaume </a:t>
            </a:r>
            <a:r>
              <a:rPr lang="fr-FR" dirty="0" err="1">
                <a:solidFill>
                  <a:srgbClr val="000000"/>
                </a:solidFill>
                <a:latin typeface="Arial" panose="020B0604020202020204" pitchFamily="34" charset="0"/>
              </a:rPr>
              <a:t>Larregle</a:t>
            </a:r>
            <a:endParaRPr lang="fr-F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fr-FR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D’autres animations à fixer (2025, 2026, 2027) ?</a:t>
            </a:r>
          </a:p>
          <a:p>
            <a:endParaRPr lang="fr-F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Sortie mousses et lichens ;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Journée « portes ouvertes » pour recenser les colonies de chauves-souris ; 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Café-débat : la gestion écologique au jardin…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E24A14C-CF08-6425-04F3-4BFAB7ADA9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6"/>
          <a:stretch/>
        </p:blipFill>
        <p:spPr>
          <a:xfrm>
            <a:off x="7236296" y="163626"/>
            <a:ext cx="1770124" cy="192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712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0" y="0"/>
            <a:ext cx="5724128" cy="620688"/>
          </a:xfrm>
        </p:spPr>
        <p:txBody>
          <a:bodyPr/>
          <a:lstStyle/>
          <a:p>
            <a:r>
              <a:rPr lang="fr-FR" dirty="0"/>
              <a:t>Contexte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674CAB8-B37F-422C-A1BB-7FA1ACE628FA}" type="slidenum">
              <a:rPr lang="fr-FR" altLang="fr-FR" smtClean="0"/>
              <a:pPr>
                <a:defRPr/>
              </a:pPr>
              <a:t>6</a:t>
            </a:fld>
            <a:endParaRPr lang="fr-FR" altLang="fr-FR"/>
          </a:p>
        </p:txBody>
      </p:sp>
      <p:sp>
        <p:nvSpPr>
          <p:cNvPr id="12" name="Espace réservé du contenu 3"/>
          <p:cNvSpPr txBox="1">
            <a:spLocks/>
          </p:cNvSpPr>
          <p:nvPr/>
        </p:nvSpPr>
        <p:spPr>
          <a:xfrm>
            <a:off x="107504" y="587143"/>
            <a:ext cx="8928992" cy="5691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b="1" dirty="0">
                <a:solidFill>
                  <a:sysClr val="windowText" lastClr="000000"/>
                </a:solidFill>
                <a:latin typeface="Calibri" panose="020F0502020204030204"/>
              </a:rPr>
              <a:t>La commune agit et protège :</a:t>
            </a:r>
          </a:p>
          <a:p>
            <a:pPr fontAlgn="auto">
              <a:lnSpc>
                <a:spcPct val="100000"/>
              </a:lnSpc>
              <a:spcAft>
                <a:spcPts val="300"/>
              </a:spcAft>
              <a:buClrTx/>
              <a:buSzTx/>
              <a:defRPr/>
            </a:pPr>
            <a:r>
              <a:rPr lang="fr-FR" sz="2000" dirty="0">
                <a:solidFill>
                  <a:sysClr val="windowText" lastClr="000000"/>
                </a:solidFill>
              </a:rPr>
              <a:t>Tonte différée (gestion différenciée)</a:t>
            </a:r>
          </a:p>
          <a:p>
            <a:pPr fontAlgn="auto">
              <a:lnSpc>
                <a:spcPct val="100000"/>
              </a:lnSpc>
              <a:spcAft>
                <a:spcPts val="300"/>
              </a:spcAft>
              <a:buClrTx/>
              <a:buSzTx/>
              <a:defRPr/>
            </a:pPr>
            <a:r>
              <a:rPr lang="fr-FR" sz="2000" dirty="0">
                <a:solidFill>
                  <a:sysClr val="windowText" lastClr="000000"/>
                </a:solidFill>
              </a:rPr>
              <a:t>Entretien zéro phyto des voiries et espaces verts : arrêt de l’usage de produits phytosanitaires</a:t>
            </a:r>
          </a:p>
          <a:p>
            <a:pPr fontAlgn="auto">
              <a:lnSpc>
                <a:spcPct val="100000"/>
              </a:lnSpc>
              <a:spcAft>
                <a:spcPts val="300"/>
              </a:spcAft>
              <a:buClrTx/>
              <a:buSzTx/>
              <a:defRPr/>
            </a:pPr>
            <a:r>
              <a:rPr lang="fr-FR" sz="2000" dirty="0">
                <a:solidFill>
                  <a:sysClr val="windowText" lastClr="000000"/>
                </a:solidFill>
              </a:rPr>
              <a:t>Enherbement du cimetière</a:t>
            </a:r>
          </a:p>
          <a:p>
            <a:pPr fontAlgn="auto">
              <a:lnSpc>
                <a:spcPct val="100000"/>
              </a:lnSpc>
              <a:spcAft>
                <a:spcPts val="300"/>
              </a:spcAft>
              <a:buClrTx/>
              <a:buSzTx/>
              <a:defRPr/>
            </a:pPr>
            <a:r>
              <a:rPr lang="fr-FR" sz="2000" dirty="0">
                <a:solidFill>
                  <a:sysClr val="windowText" lastClr="000000"/>
                </a:solidFill>
                <a:latin typeface="Calibri" panose="020F0502020204030204"/>
              </a:rPr>
              <a:t>Extinction des luminaires publics : trame noire</a:t>
            </a:r>
            <a:endParaRPr lang="fr-FR" sz="2000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 descr="Une image contenant texte, extérieur&#10;&#10;Description générée automatiquement">
            <a:extLst>
              <a:ext uri="{FF2B5EF4-FFF2-40B4-BE49-F238E27FC236}">
                <a16:creationId xmlns:a16="http://schemas.microsoft.com/office/drawing/2014/main" id="{88F33D99-21C7-4DBF-5ADC-AE05536175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3" t="2889" r="3783" b="10455"/>
          <a:stretch/>
        </p:blipFill>
        <p:spPr>
          <a:xfrm>
            <a:off x="6372200" y="2636912"/>
            <a:ext cx="1656184" cy="2484276"/>
          </a:xfrm>
          <a:prstGeom prst="rect">
            <a:avLst/>
          </a:prstGeom>
        </p:spPr>
      </p:pic>
      <p:pic>
        <p:nvPicPr>
          <p:cNvPr id="7" name="Image 6" descr="Une image contenant herbe, arbre, extérieur, ciel&#10;&#10;Description générée automatiquement">
            <a:extLst>
              <a:ext uri="{FF2B5EF4-FFF2-40B4-BE49-F238E27FC236}">
                <a16:creationId xmlns:a16="http://schemas.microsoft.com/office/drawing/2014/main" id="{9E053451-0B67-7352-F364-ADC7548815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3501008"/>
            <a:ext cx="3549197" cy="244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889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FCBA1-606C-9E98-1950-250BE3453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331F2E2-B7B1-C33E-85FA-B5ECCCC54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24128" cy="620688"/>
          </a:xfrm>
        </p:spPr>
        <p:txBody>
          <a:bodyPr/>
          <a:lstStyle/>
          <a:p>
            <a:r>
              <a:rPr lang="fr-FR" dirty="0"/>
              <a:t>Contexte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E9DFF7F-6F50-0BC0-C6A7-DBAC9AE06D00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674CAB8-B37F-422C-A1BB-7FA1ACE628FA}" type="slidenum">
              <a:rPr lang="fr-FR" altLang="fr-FR" smtClean="0"/>
              <a:pPr>
                <a:defRPr/>
              </a:pPr>
              <a:t>7</a:t>
            </a:fld>
            <a:endParaRPr lang="fr-FR" altLang="fr-FR"/>
          </a:p>
        </p:txBody>
      </p:sp>
      <p:sp>
        <p:nvSpPr>
          <p:cNvPr id="12" name="Espace réservé du contenu 3">
            <a:extLst>
              <a:ext uri="{FF2B5EF4-FFF2-40B4-BE49-F238E27FC236}">
                <a16:creationId xmlns:a16="http://schemas.microsoft.com/office/drawing/2014/main" id="{FFE62A5E-FA39-A01F-4C69-D61A1360799B}"/>
              </a:ext>
            </a:extLst>
          </p:cNvPr>
          <p:cNvSpPr txBox="1">
            <a:spLocks/>
          </p:cNvSpPr>
          <p:nvPr/>
        </p:nvSpPr>
        <p:spPr>
          <a:xfrm>
            <a:off x="107504" y="692696"/>
            <a:ext cx="8928992" cy="4536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2200" b="1" dirty="0">
                <a:solidFill>
                  <a:sysClr val="windowText" lastClr="000000"/>
                </a:solidFill>
                <a:latin typeface="Calibri" panose="020F0502020204030204"/>
              </a:rPr>
              <a:t>Actions de sensibilisation :</a:t>
            </a:r>
          </a:p>
          <a:p>
            <a:pPr marL="0" indent="0" fontAlgn="auto">
              <a:lnSpc>
                <a:spcPct val="100000"/>
              </a:lnSpc>
              <a:spcAft>
                <a:spcPts val="300"/>
              </a:spcAft>
              <a:buClrTx/>
              <a:buSzTx/>
              <a:buNone/>
              <a:defRPr/>
            </a:pPr>
            <a:r>
              <a:rPr lang="fr-FR" sz="2200" dirty="0">
                <a:solidFill>
                  <a:sysClr val="windowText" lastClr="000000"/>
                </a:solidFill>
                <a:latin typeface="+mj-lt"/>
              </a:rPr>
              <a:t>Programme de sensibilisation sur l’année </a:t>
            </a:r>
            <a:r>
              <a:rPr lang="fr-FR" sz="2200" dirty="0">
                <a:solidFill>
                  <a:sysClr val="windowText" lastClr="000000"/>
                </a:solidFill>
              </a:rPr>
              <a:t>par les associations communales (</a:t>
            </a:r>
            <a:r>
              <a:rPr lang="fr-FR" sz="2200" dirty="0">
                <a:solidFill>
                  <a:srgbClr val="2C363A"/>
                </a:solidFill>
              </a:rPr>
              <a:t>Association des Parents d'Elèves (APE) et l'</a:t>
            </a:r>
            <a:r>
              <a:rPr lang="fr-FR" sz="2200" dirty="0" err="1">
                <a:solidFill>
                  <a:srgbClr val="2C363A"/>
                </a:solidFill>
              </a:rPr>
              <a:t>AdV</a:t>
            </a:r>
            <a:r>
              <a:rPr lang="fr-FR" sz="2200" dirty="0">
                <a:solidFill>
                  <a:srgbClr val="2C363A"/>
                </a:solidFill>
              </a:rPr>
              <a:t> (Association l'Avenir du </a:t>
            </a:r>
            <a:r>
              <a:rPr lang="fr-FR" sz="2200" dirty="0" err="1">
                <a:solidFill>
                  <a:srgbClr val="2C363A"/>
                </a:solidFill>
              </a:rPr>
              <a:t>Vaudoué</a:t>
            </a:r>
            <a:r>
              <a:rPr lang="fr-FR" sz="2200" dirty="0">
                <a:solidFill>
                  <a:srgbClr val="2C363A"/>
                </a:solidFill>
              </a:rPr>
              <a:t>):</a:t>
            </a:r>
          </a:p>
          <a:p>
            <a:pPr lvl="1" fontAlgn="auto">
              <a:lnSpc>
                <a:spcPct val="100000"/>
              </a:lnSpc>
              <a:spcAft>
                <a:spcPts val="300"/>
              </a:spcAft>
              <a:buClrTx/>
              <a:buSzTx/>
              <a:defRPr/>
            </a:pPr>
            <a:r>
              <a:rPr lang="fr-FR" sz="2200" dirty="0">
                <a:latin typeface="+mj-lt"/>
              </a:rPr>
              <a:t>Sorties de terrain et observations naturalistes</a:t>
            </a:r>
          </a:p>
          <a:p>
            <a:pPr lvl="1" fontAlgn="auto">
              <a:lnSpc>
                <a:spcPct val="100000"/>
              </a:lnSpc>
              <a:spcAft>
                <a:spcPts val="300"/>
              </a:spcAft>
              <a:buClrTx/>
              <a:buSzTx/>
              <a:defRPr/>
            </a:pPr>
            <a:r>
              <a:rPr lang="fr-FR" sz="2200" dirty="0">
                <a:latin typeface="+mj-lt"/>
              </a:rPr>
              <a:t>Ateliers de construction d’hôtels à insectes</a:t>
            </a:r>
          </a:p>
          <a:p>
            <a:pPr lvl="1" fontAlgn="auto">
              <a:lnSpc>
                <a:spcPct val="100000"/>
              </a:lnSpc>
              <a:spcAft>
                <a:spcPts val="300"/>
              </a:spcAft>
              <a:buClrTx/>
              <a:buSzTx/>
              <a:defRPr/>
            </a:pPr>
            <a:r>
              <a:rPr lang="fr-FR" sz="2200" dirty="0">
                <a:latin typeface="+mj-lt"/>
              </a:rPr>
              <a:t>Exposition de fin d’année</a:t>
            </a:r>
          </a:p>
          <a:p>
            <a:pPr marL="0" indent="0" fontAlgn="auto">
              <a:lnSpc>
                <a:spcPct val="100000"/>
              </a:lnSpc>
              <a:spcAft>
                <a:spcPts val="300"/>
              </a:spcAft>
              <a:buClrTx/>
              <a:buSzTx/>
              <a:buNone/>
              <a:defRPr/>
            </a:pPr>
            <a:r>
              <a:rPr lang="fr-FR" sz="2200" dirty="0">
                <a:latin typeface="+mj-lt"/>
              </a:rPr>
              <a:t>P</a:t>
            </a:r>
            <a:r>
              <a:rPr lang="fr-FR" sz="2200" b="0" i="0" u="none" strike="noStrike" dirty="0">
                <a:effectLst/>
                <a:latin typeface="+mj-lt"/>
              </a:rPr>
              <a:t>ortage du projet de forêt pédagogique de l'école du Vaudoué (sera poursuivi lors de l’ABC)</a:t>
            </a:r>
          </a:p>
          <a:p>
            <a:pPr marL="0" indent="0" fontAlgn="auto">
              <a:lnSpc>
                <a:spcPct val="100000"/>
              </a:lnSpc>
              <a:spcAft>
                <a:spcPts val="300"/>
              </a:spcAft>
              <a:buClrTx/>
              <a:buSzTx/>
              <a:buNone/>
              <a:defRPr/>
            </a:pPr>
            <a:r>
              <a:rPr lang="fr-FR" sz="2200" dirty="0"/>
              <a:t>Atlas photographique de la faune du Vaudoué (M. HINAULT)</a:t>
            </a:r>
            <a:endParaRPr kumimoji="0" lang="fr-FR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9650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Contexte géographique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57814" y="692696"/>
            <a:ext cx="7086593" cy="501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4F6AE7B2-422A-0487-9D92-88B7030D8F60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5724128" cy="62068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90000" tIns="91440" rIns="90000" bIns="4680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 b="1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chemeClr val="bg1"/>
                </a:solidFill>
                <a:latin typeface="Calibri" charset="0"/>
                <a:ea typeface="SimSun" charset="-122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imSun" charset="-122"/>
              </a:defRPr>
            </a:lvl9pPr>
          </a:lstStyle>
          <a:p>
            <a:r>
              <a:rPr lang="fr-FR" kern="0" dirty="0"/>
              <a:t>Contexte écologique</a:t>
            </a:r>
          </a:p>
        </p:txBody>
      </p:sp>
    </p:spTree>
    <p:extLst>
      <p:ext uri="{BB962C8B-B14F-4D97-AF65-F5344CB8AC3E}">
        <p14:creationId xmlns:p14="http://schemas.microsoft.com/office/powerpoint/2010/main" val="171944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0" y="0"/>
            <a:ext cx="5724128" cy="620688"/>
          </a:xfrm>
        </p:spPr>
        <p:txBody>
          <a:bodyPr/>
          <a:lstStyle/>
          <a:p>
            <a:r>
              <a:rPr lang="fr-FR" dirty="0"/>
              <a:t>Contexte écologique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674CAB8-B37F-422C-A1BB-7FA1ACE628FA}" type="slidenum">
              <a:rPr lang="fr-FR" altLang="fr-FR" smtClean="0"/>
              <a:pPr>
                <a:defRPr/>
              </a:pPr>
              <a:t>9</a:t>
            </a:fld>
            <a:endParaRPr lang="fr-FR" alt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7625" y="692697"/>
            <a:ext cx="7026092" cy="496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36273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Calibri"/>
        <a:ea typeface="SimSun"/>
        <a:cs typeface=""/>
      </a:majorFont>
      <a:minorFont>
        <a:latin typeface="Calibri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SimSun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SimSun" charset="-122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Thème Office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Thème Office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9694</TotalTime>
  <Words>2293</Words>
  <Application>Microsoft Office PowerPoint</Application>
  <PresentationFormat>Affichage à l'écran (4:3)</PresentationFormat>
  <Paragraphs>672</Paragraphs>
  <Slides>56</Slides>
  <Notes>11</Notes>
  <HiddenSlides>1</HiddenSlides>
  <MMClips>8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56</vt:i4>
      </vt:variant>
    </vt:vector>
  </HeadingPairs>
  <TitlesOfParts>
    <vt:vector size="63" baseType="lpstr">
      <vt:lpstr>SimSun</vt:lpstr>
      <vt:lpstr>Arial</vt:lpstr>
      <vt:lpstr>Calibri</vt:lpstr>
      <vt:lpstr>Times New Roman</vt:lpstr>
      <vt:lpstr>Verdana</vt:lpstr>
      <vt:lpstr>Wingdings</vt:lpstr>
      <vt:lpstr>Thème Office</vt:lpstr>
      <vt:lpstr>Atlas de la biodiversité communale du Vaudoué</vt:lpstr>
      <vt:lpstr>Contexte</vt:lpstr>
      <vt:lpstr>Contexte</vt:lpstr>
      <vt:lpstr>Contexte</vt:lpstr>
      <vt:lpstr>Contexte</vt:lpstr>
      <vt:lpstr>Contexte</vt:lpstr>
      <vt:lpstr>Contexte</vt:lpstr>
      <vt:lpstr>Contexte géographique</vt:lpstr>
      <vt:lpstr>Contexte écologique</vt:lpstr>
      <vt:lpstr>Contexte</vt:lpstr>
      <vt:lpstr>Objectifs</vt:lpstr>
      <vt:lpstr>Objectifs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Inventaires 2025-2027</vt:lpstr>
      <vt:lpstr>Présentation PowerPoint</vt:lpstr>
      <vt:lpstr>Inventaires 2025-2027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Un projet participatif</vt:lpstr>
      <vt:lpstr>Un projet participatif</vt:lpstr>
      <vt:lpstr>Un projet participatif</vt:lpstr>
      <vt:lpstr>Un projet participatif</vt:lpstr>
      <vt:lpstr>Un projet participatif</vt:lpstr>
      <vt:lpstr>Un projet participatif</vt:lpstr>
      <vt:lpstr>Un projet participatif</vt:lpstr>
      <vt:lpstr>Un projet participatif</vt:lpstr>
      <vt:lpstr>Présentation PowerPoint</vt:lpstr>
      <vt:lpstr>Un projet participatif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Initiation à la reconnaissance  des Orthoptères  de Seine-et-Marne</dc:title>
  <dc:creator>Guillaume LARREGLE</dc:creator>
  <cp:lastModifiedBy>Joëlle Desmeyter</cp:lastModifiedBy>
  <cp:revision>373</cp:revision>
  <cp:lastPrinted>2013-06-20T10:51:17Z</cp:lastPrinted>
  <dcterms:created xsi:type="dcterms:W3CDTF">2013-04-09T15:11:06Z</dcterms:created>
  <dcterms:modified xsi:type="dcterms:W3CDTF">2025-02-18T09:33:03Z</dcterms:modified>
</cp:coreProperties>
</file>